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drawing3.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1" r:id="rId8"/>
    <p:sldId id="264" r:id="rId9"/>
    <p:sldId id="265" r:id="rId10"/>
    <p:sldId id="266" r:id="rId11"/>
    <p:sldId id="268" r:id="rId12"/>
    <p:sldId id="273" r:id="rId13"/>
    <p:sldId id="269" r:id="rId14"/>
    <p:sldId id="274" r:id="rId15"/>
    <p:sldId id="270" r:id="rId16"/>
    <p:sldId id="275" r:id="rId17"/>
    <p:sldId id="271" r:id="rId18"/>
    <p:sldId id="272"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DE14A-140D-4C58-AFFF-73FEB5C8773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E42809A-7740-40A5-9D3A-5E6EF3A93E3B}">
      <dgm:prSet/>
      <dgm:spPr/>
      <dgm:t>
        <a:bodyPr/>
        <a:lstStyle/>
        <a:p>
          <a:r>
            <a:rPr lang="en-US" dirty="0"/>
            <a:t>To thank leaders for their service and for the impact they have had on religious life.</a:t>
          </a:r>
        </a:p>
      </dgm:t>
    </dgm:pt>
    <dgm:pt modelId="{BB889EA3-C1F3-459D-90AE-CA794ADEA173}" type="parTrans" cxnId="{7F08B1AB-FF76-4EA2-A627-8CA35CE9FF5D}">
      <dgm:prSet/>
      <dgm:spPr/>
      <dgm:t>
        <a:bodyPr/>
        <a:lstStyle/>
        <a:p>
          <a:endParaRPr lang="en-US"/>
        </a:p>
      </dgm:t>
    </dgm:pt>
    <dgm:pt modelId="{0197E17B-B2BB-474A-B6BF-564F7CB520E7}" type="sibTrans" cxnId="{7F08B1AB-FF76-4EA2-A627-8CA35CE9FF5D}">
      <dgm:prSet/>
      <dgm:spPr/>
      <dgm:t>
        <a:bodyPr/>
        <a:lstStyle/>
        <a:p>
          <a:endParaRPr lang="en-US"/>
        </a:p>
      </dgm:t>
    </dgm:pt>
    <dgm:pt modelId="{8349E0D3-BB3F-4B8A-BC89-7BA923C96EAE}">
      <dgm:prSet/>
      <dgm:spPr/>
      <dgm:t>
        <a:bodyPr/>
        <a:lstStyle/>
        <a:p>
          <a:r>
            <a:rPr lang="en-US" dirty="0"/>
            <a:t>To affirm the significance of collaborative leadership.</a:t>
          </a:r>
        </a:p>
      </dgm:t>
    </dgm:pt>
    <dgm:pt modelId="{712DDFDC-390A-4361-A3C0-7C754E69F699}" type="parTrans" cxnId="{A698C351-C14A-4E43-8CB6-C42905D09F72}">
      <dgm:prSet/>
      <dgm:spPr/>
      <dgm:t>
        <a:bodyPr/>
        <a:lstStyle/>
        <a:p>
          <a:endParaRPr lang="en-US"/>
        </a:p>
      </dgm:t>
    </dgm:pt>
    <dgm:pt modelId="{EB3088CB-01E1-479B-A442-8E8EE20CE92C}" type="sibTrans" cxnId="{A698C351-C14A-4E43-8CB6-C42905D09F72}">
      <dgm:prSet/>
      <dgm:spPr/>
      <dgm:t>
        <a:bodyPr/>
        <a:lstStyle/>
        <a:p>
          <a:endParaRPr lang="en-US"/>
        </a:p>
      </dgm:t>
    </dgm:pt>
    <dgm:pt modelId="{1A571557-750F-4D99-8EEE-4DDBB89F4CC9}">
      <dgm:prSet/>
      <dgm:spPr/>
      <dgm:t>
        <a:bodyPr/>
        <a:lstStyle/>
        <a:p>
          <a:r>
            <a:rPr lang="en-US" dirty="0"/>
            <a:t>To inspire LCWR members and our partners in our own call to the ministry of leadership.</a:t>
          </a:r>
        </a:p>
      </dgm:t>
    </dgm:pt>
    <dgm:pt modelId="{0CE4BA63-E446-4FC1-9108-F0673DDA0AD1}" type="parTrans" cxnId="{2729051A-4BEA-4B15-8F2B-AF9F5AE27788}">
      <dgm:prSet/>
      <dgm:spPr/>
      <dgm:t>
        <a:bodyPr/>
        <a:lstStyle/>
        <a:p>
          <a:endParaRPr lang="en-US"/>
        </a:p>
      </dgm:t>
    </dgm:pt>
    <dgm:pt modelId="{9251F204-197E-459F-B642-1E9676FB5E88}" type="sibTrans" cxnId="{2729051A-4BEA-4B15-8F2B-AF9F5AE27788}">
      <dgm:prSet/>
      <dgm:spPr/>
      <dgm:t>
        <a:bodyPr/>
        <a:lstStyle/>
        <a:p>
          <a:endParaRPr lang="en-US"/>
        </a:p>
      </dgm:t>
    </dgm:pt>
    <dgm:pt modelId="{BC64FDDD-5CB6-4E0B-A6B6-2E509B4D2372}">
      <dgm:prSet/>
      <dgm:spPr/>
      <dgm:t>
        <a:bodyPr/>
        <a:lstStyle/>
        <a:p>
          <a:r>
            <a:rPr lang="en-US" dirty="0"/>
            <a:t>To lift up the value of religious life in our church and our world today. </a:t>
          </a:r>
        </a:p>
      </dgm:t>
    </dgm:pt>
    <dgm:pt modelId="{E3F2D982-AD7F-4EC4-8231-0C124267940B}" type="parTrans" cxnId="{24957F27-810F-4C37-ACF2-4BA227F74E4F}">
      <dgm:prSet/>
      <dgm:spPr/>
      <dgm:t>
        <a:bodyPr/>
        <a:lstStyle/>
        <a:p>
          <a:endParaRPr lang="en-US"/>
        </a:p>
      </dgm:t>
    </dgm:pt>
    <dgm:pt modelId="{2D6BF0CC-7ADD-4B12-B113-7361E2C272D6}" type="sibTrans" cxnId="{24957F27-810F-4C37-ACF2-4BA227F74E4F}">
      <dgm:prSet/>
      <dgm:spPr/>
      <dgm:t>
        <a:bodyPr/>
        <a:lstStyle/>
        <a:p>
          <a:endParaRPr lang="en-US"/>
        </a:p>
      </dgm:t>
    </dgm:pt>
    <dgm:pt modelId="{89C92FA9-3E6F-47AE-B4C3-B3BA259B5B94}" type="pres">
      <dgm:prSet presAssocID="{FF2DE14A-140D-4C58-AFFF-73FEB5C87735}" presName="diagram" presStyleCnt="0">
        <dgm:presLayoutVars>
          <dgm:dir/>
          <dgm:resizeHandles val="exact"/>
        </dgm:presLayoutVars>
      </dgm:prSet>
      <dgm:spPr/>
    </dgm:pt>
    <dgm:pt modelId="{B7397493-9E47-4FB5-8A0A-67E7937C0DAB}" type="pres">
      <dgm:prSet presAssocID="{AE42809A-7740-40A5-9D3A-5E6EF3A93E3B}" presName="node" presStyleLbl="node1" presStyleIdx="0" presStyleCnt="4">
        <dgm:presLayoutVars>
          <dgm:bulletEnabled val="1"/>
        </dgm:presLayoutVars>
      </dgm:prSet>
      <dgm:spPr/>
    </dgm:pt>
    <dgm:pt modelId="{D3D6EEEF-CF7E-4B82-8447-52F8699F9784}" type="pres">
      <dgm:prSet presAssocID="{0197E17B-B2BB-474A-B6BF-564F7CB520E7}" presName="sibTrans" presStyleCnt="0"/>
      <dgm:spPr/>
    </dgm:pt>
    <dgm:pt modelId="{F1E5A34F-64FA-4CAE-982E-6E33D90A4CF3}" type="pres">
      <dgm:prSet presAssocID="{8349E0D3-BB3F-4B8A-BC89-7BA923C96EAE}" presName="node" presStyleLbl="node1" presStyleIdx="1" presStyleCnt="4">
        <dgm:presLayoutVars>
          <dgm:bulletEnabled val="1"/>
        </dgm:presLayoutVars>
      </dgm:prSet>
      <dgm:spPr/>
    </dgm:pt>
    <dgm:pt modelId="{553E038A-B488-4807-B676-5063FE24679C}" type="pres">
      <dgm:prSet presAssocID="{EB3088CB-01E1-479B-A442-8E8EE20CE92C}" presName="sibTrans" presStyleCnt="0"/>
      <dgm:spPr/>
    </dgm:pt>
    <dgm:pt modelId="{BDBD0DFA-008E-4714-B394-9F6FAD76C6FD}" type="pres">
      <dgm:prSet presAssocID="{1A571557-750F-4D99-8EEE-4DDBB89F4CC9}" presName="node" presStyleLbl="node1" presStyleIdx="2" presStyleCnt="4">
        <dgm:presLayoutVars>
          <dgm:bulletEnabled val="1"/>
        </dgm:presLayoutVars>
      </dgm:prSet>
      <dgm:spPr/>
    </dgm:pt>
    <dgm:pt modelId="{643A1493-7462-4B4D-BEAC-F265C2E3184A}" type="pres">
      <dgm:prSet presAssocID="{9251F204-197E-459F-B642-1E9676FB5E88}" presName="sibTrans" presStyleCnt="0"/>
      <dgm:spPr/>
    </dgm:pt>
    <dgm:pt modelId="{53A7B48A-F5BE-4CEE-B5AC-1300CC2FD0AF}" type="pres">
      <dgm:prSet presAssocID="{BC64FDDD-5CB6-4E0B-A6B6-2E509B4D2372}" presName="node" presStyleLbl="node1" presStyleIdx="3" presStyleCnt="4">
        <dgm:presLayoutVars>
          <dgm:bulletEnabled val="1"/>
        </dgm:presLayoutVars>
      </dgm:prSet>
      <dgm:spPr/>
    </dgm:pt>
  </dgm:ptLst>
  <dgm:cxnLst>
    <dgm:cxn modelId="{2729051A-4BEA-4B15-8F2B-AF9F5AE27788}" srcId="{FF2DE14A-140D-4C58-AFFF-73FEB5C87735}" destId="{1A571557-750F-4D99-8EEE-4DDBB89F4CC9}" srcOrd="2" destOrd="0" parTransId="{0CE4BA63-E446-4FC1-9108-F0673DDA0AD1}" sibTransId="{9251F204-197E-459F-B642-1E9676FB5E88}"/>
    <dgm:cxn modelId="{24957F27-810F-4C37-ACF2-4BA227F74E4F}" srcId="{FF2DE14A-140D-4C58-AFFF-73FEB5C87735}" destId="{BC64FDDD-5CB6-4E0B-A6B6-2E509B4D2372}" srcOrd="3" destOrd="0" parTransId="{E3F2D982-AD7F-4EC4-8231-0C124267940B}" sibTransId="{2D6BF0CC-7ADD-4B12-B113-7361E2C272D6}"/>
    <dgm:cxn modelId="{A358BA2C-EDFF-4865-BF95-C9F7CC38995C}" type="presOf" srcId="{8349E0D3-BB3F-4B8A-BC89-7BA923C96EAE}" destId="{F1E5A34F-64FA-4CAE-982E-6E33D90A4CF3}" srcOrd="0" destOrd="0" presId="urn:microsoft.com/office/officeart/2005/8/layout/default"/>
    <dgm:cxn modelId="{14AB8736-0C51-431D-8F81-F74353F4ED7B}" type="presOf" srcId="{BC64FDDD-5CB6-4E0B-A6B6-2E509B4D2372}" destId="{53A7B48A-F5BE-4CEE-B5AC-1300CC2FD0AF}" srcOrd="0" destOrd="0" presId="urn:microsoft.com/office/officeart/2005/8/layout/default"/>
    <dgm:cxn modelId="{A698C351-C14A-4E43-8CB6-C42905D09F72}" srcId="{FF2DE14A-140D-4C58-AFFF-73FEB5C87735}" destId="{8349E0D3-BB3F-4B8A-BC89-7BA923C96EAE}" srcOrd="1" destOrd="0" parTransId="{712DDFDC-390A-4361-A3C0-7C754E69F699}" sibTransId="{EB3088CB-01E1-479B-A442-8E8EE20CE92C}"/>
    <dgm:cxn modelId="{60926D75-7CB3-445F-AC99-AC860B62EDD6}" type="presOf" srcId="{AE42809A-7740-40A5-9D3A-5E6EF3A93E3B}" destId="{B7397493-9E47-4FB5-8A0A-67E7937C0DAB}" srcOrd="0" destOrd="0" presId="urn:microsoft.com/office/officeart/2005/8/layout/default"/>
    <dgm:cxn modelId="{586DA693-F8D6-4B1F-B55C-5AFB9802FF53}" type="presOf" srcId="{FF2DE14A-140D-4C58-AFFF-73FEB5C87735}" destId="{89C92FA9-3E6F-47AE-B4C3-B3BA259B5B94}" srcOrd="0" destOrd="0" presId="urn:microsoft.com/office/officeart/2005/8/layout/default"/>
    <dgm:cxn modelId="{7F08B1AB-FF76-4EA2-A627-8CA35CE9FF5D}" srcId="{FF2DE14A-140D-4C58-AFFF-73FEB5C87735}" destId="{AE42809A-7740-40A5-9D3A-5E6EF3A93E3B}" srcOrd="0" destOrd="0" parTransId="{BB889EA3-C1F3-459D-90AE-CA794ADEA173}" sibTransId="{0197E17B-B2BB-474A-B6BF-564F7CB520E7}"/>
    <dgm:cxn modelId="{91B698AC-9BC8-4B28-93CE-19CDEE460198}" type="presOf" srcId="{1A571557-750F-4D99-8EEE-4DDBB89F4CC9}" destId="{BDBD0DFA-008E-4714-B394-9F6FAD76C6FD}" srcOrd="0" destOrd="0" presId="urn:microsoft.com/office/officeart/2005/8/layout/default"/>
    <dgm:cxn modelId="{81BFD3E8-B8D6-4A5F-B174-CA2A6BB17D6F}" type="presParOf" srcId="{89C92FA9-3E6F-47AE-B4C3-B3BA259B5B94}" destId="{B7397493-9E47-4FB5-8A0A-67E7937C0DAB}" srcOrd="0" destOrd="0" presId="urn:microsoft.com/office/officeart/2005/8/layout/default"/>
    <dgm:cxn modelId="{70A5BAC6-875B-4DDF-BC6B-7AFC03C89A33}" type="presParOf" srcId="{89C92FA9-3E6F-47AE-B4C3-B3BA259B5B94}" destId="{D3D6EEEF-CF7E-4B82-8447-52F8699F9784}" srcOrd="1" destOrd="0" presId="urn:microsoft.com/office/officeart/2005/8/layout/default"/>
    <dgm:cxn modelId="{CD554F75-D052-44C8-A6AA-ECABD108461F}" type="presParOf" srcId="{89C92FA9-3E6F-47AE-B4C3-B3BA259B5B94}" destId="{F1E5A34F-64FA-4CAE-982E-6E33D90A4CF3}" srcOrd="2" destOrd="0" presId="urn:microsoft.com/office/officeart/2005/8/layout/default"/>
    <dgm:cxn modelId="{5135B537-0B06-4BC1-B861-D54DEB448522}" type="presParOf" srcId="{89C92FA9-3E6F-47AE-B4C3-B3BA259B5B94}" destId="{553E038A-B488-4807-B676-5063FE24679C}" srcOrd="3" destOrd="0" presId="urn:microsoft.com/office/officeart/2005/8/layout/default"/>
    <dgm:cxn modelId="{BA5E78CF-6363-49ED-8255-A1673CE89A97}" type="presParOf" srcId="{89C92FA9-3E6F-47AE-B4C3-B3BA259B5B94}" destId="{BDBD0DFA-008E-4714-B394-9F6FAD76C6FD}" srcOrd="4" destOrd="0" presId="urn:microsoft.com/office/officeart/2005/8/layout/default"/>
    <dgm:cxn modelId="{DC96C130-F876-41C3-8EA6-FFA3415EE4E9}" type="presParOf" srcId="{89C92FA9-3E6F-47AE-B4C3-B3BA259B5B94}" destId="{643A1493-7462-4B4D-BEAC-F265C2E3184A}" srcOrd="5" destOrd="0" presId="urn:microsoft.com/office/officeart/2005/8/layout/default"/>
    <dgm:cxn modelId="{11A2EBCB-7C97-4B09-B05B-A4617D9E49AA}" type="presParOf" srcId="{89C92FA9-3E6F-47AE-B4C3-B3BA259B5B94}" destId="{53A7B48A-F5BE-4CEE-B5AC-1300CC2FD0A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EE3EF-33B7-4952-B1E1-12A5DC25600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8DB4D9B-754C-438D-B817-59948DED5AA3}">
      <dgm:prSet custT="1"/>
      <dgm:spPr/>
      <dgm:t>
        <a:bodyPr/>
        <a:lstStyle/>
        <a:p>
          <a:r>
            <a:rPr lang="en-US" sz="2800" dirty="0"/>
            <a:t>Creative and innovative leadership in one or more areas.</a:t>
          </a:r>
        </a:p>
      </dgm:t>
    </dgm:pt>
    <dgm:pt modelId="{2EB9B925-C47C-4D65-8B32-B22E87A3477D}" type="parTrans" cxnId="{25ED86BD-9330-4F1A-8004-309790FD138E}">
      <dgm:prSet/>
      <dgm:spPr/>
      <dgm:t>
        <a:bodyPr/>
        <a:lstStyle/>
        <a:p>
          <a:endParaRPr lang="en-US"/>
        </a:p>
      </dgm:t>
    </dgm:pt>
    <dgm:pt modelId="{C2778007-BDCE-4BD4-9C7F-DAFE7C384DAA}" type="sibTrans" cxnId="{25ED86BD-9330-4F1A-8004-309790FD138E}">
      <dgm:prSet/>
      <dgm:spPr/>
      <dgm:t>
        <a:bodyPr/>
        <a:lstStyle/>
        <a:p>
          <a:endParaRPr lang="en-US"/>
        </a:p>
      </dgm:t>
    </dgm:pt>
    <dgm:pt modelId="{CF38BF98-F123-4831-8C0A-1E8EB61C78DB}">
      <dgm:prSet/>
      <dgm:spPr/>
      <dgm:t>
        <a:bodyPr/>
        <a:lstStyle/>
        <a:p>
          <a:r>
            <a:rPr lang="en-US" dirty="0"/>
            <a:t>Deep listening, authenticity and responsiveness to the Spirit.</a:t>
          </a:r>
        </a:p>
      </dgm:t>
    </dgm:pt>
    <dgm:pt modelId="{1D834628-4017-42CA-AE18-6B31F8882BEB}" type="parTrans" cxnId="{95A7A9AB-2229-4075-9A5E-1BC883079645}">
      <dgm:prSet/>
      <dgm:spPr/>
      <dgm:t>
        <a:bodyPr/>
        <a:lstStyle/>
        <a:p>
          <a:endParaRPr lang="en-US"/>
        </a:p>
      </dgm:t>
    </dgm:pt>
    <dgm:pt modelId="{0CF8D422-2DD2-4FC9-8888-B8CDFF318C8F}" type="sibTrans" cxnId="{95A7A9AB-2229-4075-9A5E-1BC883079645}">
      <dgm:prSet/>
      <dgm:spPr/>
      <dgm:t>
        <a:bodyPr/>
        <a:lstStyle/>
        <a:p>
          <a:endParaRPr lang="en-US"/>
        </a:p>
      </dgm:t>
    </dgm:pt>
    <dgm:pt modelId="{9BBEC43E-7ED7-4B93-9CB8-91425454762A}">
      <dgm:prSet custT="1"/>
      <dgm:spPr/>
      <dgm:t>
        <a:bodyPr/>
        <a:lstStyle/>
        <a:p>
          <a:r>
            <a:rPr lang="en-US" sz="2400" dirty="0"/>
            <a:t>Significant contributions as a leader on the national and/or international level, particularly to congregations of women religious</a:t>
          </a:r>
          <a:r>
            <a:rPr lang="en-US" sz="2800" dirty="0"/>
            <a:t>.</a:t>
          </a:r>
        </a:p>
      </dgm:t>
    </dgm:pt>
    <dgm:pt modelId="{9C173F48-6CC2-4521-9F2F-9B7A3AFEAFC6}" type="parTrans" cxnId="{C3177AC6-2788-489E-BBC0-9CF5510F9949}">
      <dgm:prSet/>
      <dgm:spPr/>
      <dgm:t>
        <a:bodyPr/>
        <a:lstStyle/>
        <a:p>
          <a:endParaRPr lang="en-US"/>
        </a:p>
      </dgm:t>
    </dgm:pt>
    <dgm:pt modelId="{203716C5-B27F-43E7-9C69-9294329AA96D}" type="sibTrans" cxnId="{C3177AC6-2788-489E-BBC0-9CF5510F9949}">
      <dgm:prSet/>
      <dgm:spPr/>
      <dgm:t>
        <a:bodyPr/>
        <a:lstStyle/>
        <a:p>
          <a:endParaRPr lang="en-US"/>
        </a:p>
      </dgm:t>
    </dgm:pt>
    <dgm:pt modelId="{F89C2B2E-78EA-4F0D-851F-0E4B0E251421}" type="pres">
      <dgm:prSet presAssocID="{7A1EE3EF-33B7-4952-B1E1-12A5DC256004}" presName="diagram" presStyleCnt="0">
        <dgm:presLayoutVars>
          <dgm:dir/>
          <dgm:resizeHandles val="exact"/>
        </dgm:presLayoutVars>
      </dgm:prSet>
      <dgm:spPr/>
    </dgm:pt>
    <dgm:pt modelId="{BDF13795-00C1-4C79-835E-3CA728435C9F}" type="pres">
      <dgm:prSet presAssocID="{88DB4D9B-754C-438D-B817-59948DED5AA3}" presName="node" presStyleLbl="node1" presStyleIdx="0" presStyleCnt="3" custLinFactNeighborX="-1014" custLinFactNeighborY="-1127">
        <dgm:presLayoutVars>
          <dgm:bulletEnabled val="1"/>
        </dgm:presLayoutVars>
      </dgm:prSet>
      <dgm:spPr/>
    </dgm:pt>
    <dgm:pt modelId="{36464A60-CF5A-4376-A900-4A00C21EBD50}" type="pres">
      <dgm:prSet presAssocID="{C2778007-BDCE-4BD4-9C7F-DAFE7C384DAA}" presName="sibTrans" presStyleCnt="0"/>
      <dgm:spPr/>
    </dgm:pt>
    <dgm:pt modelId="{3324392D-AF10-4F42-AD68-FF6B0E578905}" type="pres">
      <dgm:prSet presAssocID="{CF38BF98-F123-4831-8C0A-1E8EB61C78DB}" presName="node" presStyleLbl="node1" presStyleIdx="1" presStyleCnt="3">
        <dgm:presLayoutVars>
          <dgm:bulletEnabled val="1"/>
        </dgm:presLayoutVars>
      </dgm:prSet>
      <dgm:spPr/>
    </dgm:pt>
    <dgm:pt modelId="{3D14029E-E9F3-4EC6-A3DD-0BB796F9CB1C}" type="pres">
      <dgm:prSet presAssocID="{0CF8D422-2DD2-4FC9-8888-B8CDFF318C8F}" presName="sibTrans" presStyleCnt="0"/>
      <dgm:spPr/>
    </dgm:pt>
    <dgm:pt modelId="{4C6DB0BB-1B7A-4CE2-A4F5-3C5EE6E03204}" type="pres">
      <dgm:prSet presAssocID="{9BBEC43E-7ED7-4B93-9CB8-91425454762A}" presName="node" presStyleLbl="node1" presStyleIdx="2" presStyleCnt="3" custScaleX="133838">
        <dgm:presLayoutVars>
          <dgm:bulletEnabled val="1"/>
        </dgm:presLayoutVars>
      </dgm:prSet>
      <dgm:spPr/>
    </dgm:pt>
  </dgm:ptLst>
  <dgm:cxnLst>
    <dgm:cxn modelId="{38077E81-4432-4CD6-8DE9-EBB067780193}" type="presOf" srcId="{CF38BF98-F123-4831-8C0A-1E8EB61C78DB}" destId="{3324392D-AF10-4F42-AD68-FF6B0E578905}" srcOrd="0" destOrd="0" presId="urn:microsoft.com/office/officeart/2005/8/layout/default"/>
    <dgm:cxn modelId="{95A7A9AB-2229-4075-9A5E-1BC883079645}" srcId="{7A1EE3EF-33B7-4952-B1E1-12A5DC256004}" destId="{CF38BF98-F123-4831-8C0A-1E8EB61C78DB}" srcOrd="1" destOrd="0" parTransId="{1D834628-4017-42CA-AE18-6B31F8882BEB}" sibTransId="{0CF8D422-2DD2-4FC9-8888-B8CDFF318C8F}"/>
    <dgm:cxn modelId="{178B2BBC-39F9-49E7-B1CF-BA8E1C68172C}" type="presOf" srcId="{9BBEC43E-7ED7-4B93-9CB8-91425454762A}" destId="{4C6DB0BB-1B7A-4CE2-A4F5-3C5EE6E03204}" srcOrd="0" destOrd="0" presId="urn:microsoft.com/office/officeart/2005/8/layout/default"/>
    <dgm:cxn modelId="{25ED86BD-9330-4F1A-8004-309790FD138E}" srcId="{7A1EE3EF-33B7-4952-B1E1-12A5DC256004}" destId="{88DB4D9B-754C-438D-B817-59948DED5AA3}" srcOrd="0" destOrd="0" parTransId="{2EB9B925-C47C-4D65-8B32-B22E87A3477D}" sibTransId="{C2778007-BDCE-4BD4-9C7F-DAFE7C384DAA}"/>
    <dgm:cxn modelId="{C3177AC6-2788-489E-BBC0-9CF5510F9949}" srcId="{7A1EE3EF-33B7-4952-B1E1-12A5DC256004}" destId="{9BBEC43E-7ED7-4B93-9CB8-91425454762A}" srcOrd="2" destOrd="0" parTransId="{9C173F48-6CC2-4521-9F2F-9B7A3AFEAFC6}" sibTransId="{203716C5-B27F-43E7-9C69-9294329AA96D}"/>
    <dgm:cxn modelId="{AD0DA4D1-9321-4A31-A6F4-29056677E627}" type="presOf" srcId="{7A1EE3EF-33B7-4952-B1E1-12A5DC256004}" destId="{F89C2B2E-78EA-4F0D-851F-0E4B0E251421}" srcOrd="0" destOrd="0" presId="urn:microsoft.com/office/officeart/2005/8/layout/default"/>
    <dgm:cxn modelId="{7B8953DE-81B7-4E9B-B162-6113B0965501}" type="presOf" srcId="{88DB4D9B-754C-438D-B817-59948DED5AA3}" destId="{BDF13795-00C1-4C79-835E-3CA728435C9F}" srcOrd="0" destOrd="0" presId="urn:microsoft.com/office/officeart/2005/8/layout/default"/>
    <dgm:cxn modelId="{494E43C2-6B50-455F-BCBE-351EA83FEF48}" type="presParOf" srcId="{F89C2B2E-78EA-4F0D-851F-0E4B0E251421}" destId="{BDF13795-00C1-4C79-835E-3CA728435C9F}" srcOrd="0" destOrd="0" presId="urn:microsoft.com/office/officeart/2005/8/layout/default"/>
    <dgm:cxn modelId="{8168279D-DC9D-46AE-8020-AABF54BCD55A}" type="presParOf" srcId="{F89C2B2E-78EA-4F0D-851F-0E4B0E251421}" destId="{36464A60-CF5A-4376-A900-4A00C21EBD50}" srcOrd="1" destOrd="0" presId="urn:microsoft.com/office/officeart/2005/8/layout/default"/>
    <dgm:cxn modelId="{DC3D2659-D752-4297-8A4E-0B4AF93E1D4C}" type="presParOf" srcId="{F89C2B2E-78EA-4F0D-851F-0E4B0E251421}" destId="{3324392D-AF10-4F42-AD68-FF6B0E578905}" srcOrd="2" destOrd="0" presId="urn:microsoft.com/office/officeart/2005/8/layout/default"/>
    <dgm:cxn modelId="{FD4E4DE9-D32A-4231-831B-6EA10806B2ED}" type="presParOf" srcId="{F89C2B2E-78EA-4F0D-851F-0E4B0E251421}" destId="{3D14029E-E9F3-4EC6-A3DD-0BB796F9CB1C}" srcOrd="3" destOrd="0" presId="urn:microsoft.com/office/officeart/2005/8/layout/default"/>
    <dgm:cxn modelId="{CD937A0B-5FC1-4082-9518-89FE8D49FAEA}" type="presParOf" srcId="{F89C2B2E-78EA-4F0D-851F-0E4B0E251421}" destId="{4C6DB0BB-1B7A-4CE2-A4F5-3C5EE6E0320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2CAFE-A8F0-47A0-95D3-449D88F486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8D219B-AA27-4761-BECD-4524CE770A9E}">
      <dgm:prSet/>
      <dgm:spPr/>
      <dgm:t>
        <a:bodyPr/>
        <a:lstStyle/>
        <a:p>
          <a:r>
            <a:rPr lang="en-US" baseline="0" dirty="0">
              <a:solidFill>
                <a:schemeClr val="tx1"/>
              </a:solidFill>
            </a:rPr>
            <a:t>Marcia Allen, CSJ</a:t>
          </a:r>
        </a:p>
      </dgm:t>
    </dgm:pt>
    <dgm:pt modelId="{BAC510A1-E289-4400-8F2D-735F147D4786}" type="parTrans" cxnId="{BAF5FA1C-BC50-4EEF-B7F9-A01CA066C7CC}">
      <dgm:prSet/>
      <dgm:spPr/>
      <dgm:t>
        <a:bodyPr/>
        <a:lstStyle/>
        <a:p>
          <a:endParaRPr lang="en-US"/>
        </a:p>
      </dgm:t>
    </dgm:pt>
    <dgm:pt modelId="{8A2DE0A8-2A58-460E-A785-2841415EDB18}" type="sibTrans" cxnId="{BAF5FA1C-BC50-4EEF-B7F9-A01CA066C7CC}">
      <dgm:prSet/>
      <dgm:spPr/>
      <dgm:t>
        <a:bodyPr/>
        <a:lstStyle/>
        <a:p>
          <a:endParaRPr lang="en-US"/>
        </a:p>
      </dgm:t>
    </dgm:pt>
    <dgm:pt modelId="{38269FCC-A06C-4464-8F61-676E33BF21A6}">
      <dgm:prSet/>
      <dgm:spPr/>
      <dgm:t>
        <a:bodyPr/>
        <a:lstStyle/>
        <a:p>
          <a:r>
            <a:rPr lang="en-US" baseline="0" dirty="0">
              <a:solidFill>
                <a:schemeClr val="tx1"/>
              </a:solidFill>
            </a:rPr>
            <a:t>Nancy Schreck, OSF</a:t>
          </a:r>
        </a:p>
      </dgm:t>
    </dgm:pt>
    <dgm:pt modelId="{EC7F61DD-130E-4BA2-B971-97494739295C}" type="parTrans" cxnId="{E5DE1239-FD36-4908-B232-5E00411751DF}">
      <dgm:prSet/>
      <dgm:spPr/>
      <dgm:t>
        <a:bodyPr/>
        <a:lstStyle/>
        <a:p>
          <a:endParaRPr lang="en-US"/>
        </a:p>
      </dgm:t>
    </dgm:pt>
    <dgm:pt modelId="{EA23017A-1542-4481-878D-7E42B6CB1813}" type="sibTrans" cxnId="{E5DE1239-FD36-4908-B232-5E00411751DF}">
      <dgm:prSet/>
      <dgm:spPr/>
      <dgm:t>
        <a:bodyPr/>
        <a:lstStyle/>
        <a:p>
          <a:endParaRPr lang="en-US"/>
        </a:p>
      </dgm:t>
    </dgm:pt>
    <dgm:pt modelId="{0015827E-550E-4BBE-A930-48CFCE44B78A}">
      <dgm:prSet/>
      <dgm:spPr/>
      <dgm:t>
        <a:bodyPr/>
        <a:lstStyle/>
        <a:p>
          <a:r>
            <a:rPr lang="en-US" baseline="0" dirty="0">
              <a:solidFill>
                <a:schemeClr val="tx1"/>
              </a:solidFill>
            </a:rPr>
            <a:t>Nancy Sylvester, IHM</a:t>
          </a:r>
        </a:p>
      </dgm:t>
    </dgm:pt>
    <dgm:pt modelId="{D10FFAD2-2BB7-4AD4-A09E-8EBD26CE0C50}" type="parTrans" cxnId="{954A74D3-4E18-4810-96E0-9830294A04FE}">
      <dgm:prSet/>
      <dgm:spPr/>
      <dgm:t>
        <a:bodyPr/>
        <a:lstStyle/>
        <a:p>
          <a:endParaRPr lang="en-US"/>
        </a:p>
      </dgm:t>
    </dgm:pt>
    <dgm:pt modelId="{E3A120E9-3405-45A9-959A-1A6E22C16FD2}" type="sibTrans" cxnId="{954A74D3-4E18-4810-96E0-9830294A04FE}">
      <dgm:prSet/>
      <dgm:spPr/>
      <dgm:t>
        <a:bodyPr/>
        <a:lstStyle/>
        <a:p>
          <a:endParaRPr lang="en-US"/>
        </a:p>
      </dgm:t>
    </dgm:pt>
    <dgm:pt modelId="{AE1395AF-7581-4651-9280-0D72F0E898E9}" type="pres">
      <dgm:prSet presAssocID="{FB02CAFE-A8F0-47A0-95D3-449D88F486AC}" presName="linear" presStyleCnt="0">
        <dgm:presLayoutVars>
          <dgm:animLvl val="lvl"/>
          <dgm:resizeHandles val="exact"/>
        </dgm:presLayoutVars>
      </dgm:prSet>
      <dgm:spPr/>
    </dgm:pt>
    <dgm:pt modelId="{53535E10-E1F5-4DEC-875E-EC39D7673A80}" type="pres">
      <dgm:prSet presAssocID="{5C8D219B-AA27-4761-BECD-4524CE770A9E}" presName="parentText" presStyleLbl="node1" presStyleIdx="0" presStyleCnt="3">
        <dgm:presLayoutVars>
          <dgm:chMax val="0"/>
          <dgm:bulletEnabled val="1"/>
        </dgm:presLayoutVars>
      </dgm:prSet>
      <dgm:spPr/>
    </dgm:pt>
    <dgm:pt modelId="{14DE432D-EC30-40EE-B4F6-702739E1D3C6}" type="pres">
      <dgm:prSet presAssocID="{8A2DE0A8-2A58-460E-A785-2841415EDB18}" presName="spacer" presStyleCnt="0"/>
      <dgm:spPr/>
    </dgm:pt>
    <dgm:pt modelId="{C8988E6D-1355-44BC-BDC2-A8C728036389}" type="pres">
      <dgm:prSet presAssocID="{38269FCC-A06C-4464-8F61-676E33BF21A6}" presName="parentText" presStyleLbl="node1" presStyleIdx="1" presStyleCnt="3">
        <dgm:presLayoutVars>
          <dgm:chMax val="0"/>
          <dgm:bulletEnabled val="1"/>
        </dgm:presLayoutVars>
      </dgm:prSet>
      <dgm:spPr/>
    </dgm:pt>
    <dgm:pt modelId="{A1926AC0-BB11-4A3E-97EC-498DF63993E2}" type="pres">
      <dgm:prSet presAssocID="{EA23017A-1542-4481-878D-7E42B6CB1813}" presName="spacer" presStyleCnt="0"/>
      <dgm:spPr/>
    </dgm:pt>
    <dgm:pt modelId="{6ABD31F0-6137-446C-B8CE-9D04EFB11CE9}" type="pres">
      <dgm:prSet presAssocID="{0015827E-550E-4BBE-A930-48CFCE44B78A}" presName="parentText" presStyleLbl="node1" presStyleIdx="2" presStyleCnt="3" custLinFactNeighborX="-169" custLinFactNeighborY="51919">
        <dgm:presLayoutVars>
          <dgm:chMax val="0"/>
          <dgm:bulletEnabled val="1"/>
        </dgm:presLayoutVars>
      </dgm:prSet>
      <dgm:spPr/>
    </dgm:pt>
  </dgm:ptLst>
  <dgm:cxnLst>
    <dgm:cxn modelId="{76C41F1C-F16C-4C2A-B177-7177608ECEE0}" type="presOf" srcId="{0015827E-550E-4BBE-A930-48CFCE44B78A}" destId="{6ABD31F0-6137-446C-B8CE-9D04EFB11CE9}" srcOrd="0" destOrd="0" presId="urn:microsoft.com/office/officeart/2005/8/layout/vList2"/>
    <dgm:cxn modelId="{BAF5FA1C-BC50-4EEF-B7F9-A01CA066C7CC}" srcId="{FB02CAFE-A8F0-47A0-95D3-449D88F486AC}" destId="{5C8D219B-AA27-4761-BECD-4524CE770A9E}" srcOrd="0" destOrd="0" parTransId="{BAC510A1-E289-4400-8F2D-735F147D4786}" sibTransId="{8A2DE0A8-2A58-460E-A785-2841415EDB18}"/>
    <dgm:cxn modelId="{E5DE1239-FD36-4908-B232-5E00411751DF}" srcId="{FB02CAFE-A8F0-47A0-95D3-449D88F486AC}" destId="{38269FCC-A06C-4464-8F61-676E33BF21A6}" srcOrd="1" destOrd="0" parTransId="{EC7F61DD-130E-4BA2-B971-97494739295C}" sibTransId="{EA23017A-1542-4481-878D-7E42B6CB1813}"/>
    <dgm:cxn modelId="{638044A4-4F17-48D1-A53E-73BE99F38864}" type="presOf" srcId="{5C8D219B-AA27-4761-BECD-4524CE770A9E}" destId="{53535E10-E1F5-4DEC-875E-EC39D7673A80}" srcOrd="0" destOrd="0" presId="urn:microsoft.com/office/officeart/2005/8/layout/vList2"/>
    <dgm:cxn modelId="{635814BC-0D77-4650-A677-12F592517635}" type="presOf" srcId="{38269FCC-A06C-4464-8F61-676E33BF21A6}" destId="{C8988E6D-1355-44BC-BDC2-A8C728036389}" srcOrd="0" destOrd="0" presId="urn:microsoft.com/office/officeart/2005/8/layout/vList2"/>
    <dgm:cxn modelId="{954A74D3-4E18-4810-96E0-9830294A04FE}" srcId="{FB02CAFE-A8F0-47A0-95D3-449D88F486AC}" destId="{0015827E-550E-4BBE-A930-48CFCE44B78A}" srcOrd="2" destOrd="0" parTransId="{D10FFAD2-2BB7-4AD4-A09E-8EBD26CE0C50}" sibTransId="{E3A120E9-3405-45A9-959A-1A6E22C16FD2}"/>
    <dgm:cxn modelId="{B08806F5-17D6-4ABB-8045-C585EF0B05FA}" type="presOf" srcId="{FB02CAFE-A8F0-47A0-95D3-449D88F486AC}" destId="{AE1395AF-7581-4651-9280-0D72F0E898E9}" srcOrd="0" destOrd="0" presId="urn:microsoft.com/office/officeart/2005/8/layout/vList2"/>
    <dgm:cxn modelId="{1D91E0CF-E77A-409D-8707-EFE1AACD016A}" type="presParOf" srcId="{AE1395AF-7581-4651-9280-0D72F0E898E9}" destId="{53535E10-E1F5-4DEC-875E-EC39D7673A80}" srcOrd="0" destOrd="0" presId="urn:microsoft.com/office/officeart/2005/8/layout/vList2"/>
    <dgm:cxn modelId="{CA070E26-84D1-4AB1-81E7-EFFA5E08F013}" type="presParOf" srcId="{AE1395AF-7581-4651-9280-0D72F0E898E9}" destId="{14DE432D-EC30-40EE-B4F6-702739E1D3C6}" srcOrd="1" destOrd="0" presId="urn:microsoft.com/office/officeart/2005/8/layout/vList2"/>
    <dgm:cxn modelId="{2240D4B5-AA40-45D5-B005-447683D14FE9}" type="presParOf" srcId="{AE1395AF-7581-4651-9280-0D72F0E898E9}" destId="{C8988E6D-1355-44BC-BDC2-A8C728036389}" srcOrd="2" destOrd="0" presId="urn:microsoft.com/office/officeart/2005/8/layout/vList2"/>
    <dgm:cxn modelId="{70A8A70E-7817-4E4F-9AF5-35D102AEFCCE}" type="presParOf" srcId="{AE1395AF-7581-4651-9280-0D72F0E898E9}" destId="{A1926AC0-BB11-4A3E-97EC-498DF63993E2}" srcOrd="3" destOrd="0" presId="urn:microsoft.com/office/officeart/2005/8/layout/vList2"/>
    <dgm:cxn modelId="{E2FCFF32-A654-440C-B2E4-5EAE0283BCF7}" type="presParOf" srcId="{AE1395AF-7581-4651-9280-0D72F0E898E9}" destId="{6ABD31F0-6137-446C-B8CE-9D04EFB11CE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15FEF5-4AC8-489B-BFCF-19E7D04543C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C65BF3-2132-4BE9-ACF1-8972DCDF3888}">
      <dgm:prSet custT="1"/>
      <dgm:spPr/>
      <dgm:t>
        <a:bodyPr/>
        <a:lstStyle/>
        <a:p>
          <a:r>
            <a:rPr lang="en-US" sz="2000" dirty="0"/>
            <a:t>Invite each person to share her first, second, and third choice nominee and give reasons why.</a:t>
          </a:r>
        </a:p>
      </dgm:t>
    </dgm:pt>
    <dgm:pt modelId="{282C55D5-6230-4B3B-ACE4-C26CC778F897}" type="parTrans" cxnId="{17F0E793-1B77-458E-BFA9-833511B9CFB5}">
      <dgm:prSet/>
      <dgm:spPr/>
      <dgm:t>
        <a:bodyPr/>
        <a:lstStyle/>
        <a:p>
          <a:endParaRPr lang="en-US"/>
        </a:p>
      </dgm:t>
    </dgm:pt>
    <dgm:pt modelId="{F5E1C70F-DD52-4665-AED0-369988517A0C}" type="sibTrans" cxnId="{17F0E793-1B77-458E-BFA9-833511B9CFB5}">
      <dgm:prSet/>
      <dgm:spPr/>
      <dgm:t>
        <a:bodyPr/>
        <a:lstStyle/>
        <a:p>
          <a:endParaRPr lang="en-US"/>
        </a:p>
      </dgm:t>
    </dgm:pt>
    <dgm:pt modelId="{7A05F1B1-D2C8-4DD1-BFFC-F81C8D15678C}">
      <dgm:prSet custT="1"/>
      <dgm:spPr/>
      <dgm:t>
        <a:bodyPr/>
        <a:lstStyle/>
        <a:p>
          <a:r>
            <a:rPr lang="en-US" sz="2000" dirty="0"/>
            <a:t>Note: you may name any additional persons to the list of potential recipients if you prefer.</a:t>
          </a:r>
        </a:p>
      </dgm:t>
    </dgm:pt>
    <dgm:pt modelId="{AA5BD09D-BDA2-4EC5-8BC8-24A0EAF81F23}" type="parTrans" cxnId="{E94B1397-10FF-416E-B3DD-A147A858BF08}">
      <dgm:prSet/>
      <dgm:spPr/>
      <dgm:t>
        <a:bodyPr/>
        <a:lstStyle/>
        <a:p>
          <a:endParaRPr lang="en-US"/>
        </a:p>
      </dgm:t>
    </dgm:pt>
    <dgm:pt modelId="{163BB001-609A-4AF7-90A6-E900E39074FF}" type="sibTrans" cxnId="{E94B1397-10FF-416E-B3DD-A147A858BF08}">
      <dgm:prSet/>
      <dgm:spPr/>
      <dgm:t>
        <a:bodyPr/>
        <a:lstStyle/>
        <a:p>
          <a:endParaRPr lang="en-US"/>
        </a:p>
      </dgm:t>
    </dgm:pt>
    <dgm:pt modelId="{8089FE0B-490A-4EDF-9116-50DAA37914F0}">
      <dgm:prSet custT="1"/>
      <dgm:spPr/>
      <dgm:t>
        <a:bodyPr/>
        <a:lstStyle/>
        <a:p>
          <a:r>
            <a:rPr lang="en-US" sz="2000" dirty="0"/>
            <a:t>After all have shared, move into a moment of quiet.</a:t>
          </a:r>
        </a:p>
      </dgm:t>
    </dgm:pt>
    <dgm:pt modelId="{C704D1BD-BE31-417B-A9B8-4BB69F1D1EBE}" type="parTrans" cxnId="{6CEB76DA-19C9-47D7-8A9E-72A45B2FA420}">
      <dgm:prSet/>
      <dgm:spPr/>
      <dgm:t>
        <a:bodyPr/>
        <a:lstStyle/>
        <a:p>
          <a:endParaRPr lang="en-US"/>
        </a:p>
      </dgm:t>
    </dgm:pt>
    <dgm:pt modelId="{8EC8F34D-CEC8-46C8-8C6B-46E92FF15954}" type="sibTrans" cxnId="{6CEB76DA-19C9-47D7-8A9E-72A45B2FA420}">
      <dgm:prSet/>
      <dgm:spPr/>
      <dgm:t>
        <a:bodyPr/>
        <a:lstStyle/>
        <a:p>
          <a:endParaRPr lang="en-US"/>
        </a:p>
      </dgm:t>
    </dgm:pt>
    <dgm:pt modelId="{7A3D76A1-A2DE-4068-9DFF-9F012BB1E067}">
      <dgm:prSet custT="1"/>
      <dgm:spPr/>
      <dgm:t>
        <a:bodyPr/>
        <a:lstStyle/>
        <a:p>
          <a:r>
            <a:rPr lang="en-US" sz="2000" dirty="0"/>
            <a:t>Then ask:  What have we heard among us? Discern as a small group your first, second and third choices for the 2024 LCWR Outstanding Leadership Award.</a:t>
          </a:r>
        </a:p>
      </dgm:t>
    </dgm:pt>
    <dgm:pt modelId="{4C49D181-CBC0-4E28-839B-F6B51A732AFF}" type="parTrans" cxnId="{8955CB22-96E1-49AB-8B32-E6F4CCB5166B}">
      <dgm:prSet/>
      <dgm:spPr/>
      <dgm:t>
        <a:bodyPr/>
        <a:lstStyle/>
        <a:p>
          <a:endParaRPr lang="en-US"/>
        </a:p>
      </dgm:t>
    </dgm:pt>
    <dgm:pt modelId="{8069C512-9E2B-4689-88BA-0E89578176EF}" type="sibTrans" cxnId="{8955CB22-96E1-49AB-8B32-E6F4CCB5166B}">
      <dgm:prSet/>
      <dgm:spPr/>
      <dgm:t>
        <a:bodyPr/>
        <a:lstStyle/>
        <a:p>
          <a:endParaRPr lang="en-US"/>
        </a:p>
      </dgm:t>
    </dgm:pt>
    <dgm:pt modelId="{8C89DCE1-1029-4D08-8001-4FB20C13A8D6}">
      <dgm:prSet custT="1"/>
      <dgm:spPr/>
      <dgm:t>
        <a:bodyPr/>
        <a:lstStyle/>
        <a:p>
          <a:r>
            <a:rPr lang="en-US" sz="2000" dirty="0"/>
            <a:t>Ask one Listener/Reporter to share a report to be given to the total group. </a:t>
          </a:r>
        </a:p>
      </dgm:t>
    </dgm:pt>
    <dgm:pt modelId="{366D8019-E910-40AC-97EC-896E5DEEB824}" type="parTrans" cxnId="{D8C30D74-577F-4CC5-8647-D09C44F273BB}">
      <dgm:prSet/>
      <dgm:spPr/>
      <dgm:t>
        <a:bodyPr/>
        <a:lstStyle/>
        <a:p>
          <a:endParaRPr lang="en-US"/>
        </a:p>
      </dgm:t>
    </dgm:pt>
    <dgm:pt modelId="{CA076A54-6492-42B2-B818-2F7E8B0DBAE7}" type="sibTrans" cxnId="{D8C30D74-577F-4CC5-8647-D09C44F273BB}">
      <dgm:prSet/>
      <dgm:spPr/>
      <dgm:t>
        <a:bodyPr/>
        <a:lstStyle/>
        <a:p>
          <a:endParaRPr lang="en-US"/>
        </a:p>
      </dgm:t>
    </dgm:pt>
    <dgm:pt modelId="{039D1393-214E-4EF9-BE6A-2451E8329EC0}" type="pres">
      <dgm:prSet presAssocID="{EC15FEF5-4AC8-489B-BFCF-19E7D04543CA}" presName="root" presStyleCnt="0">
        <dgm:presLayoutVars>
          <dgm:dir/>
          <dgm:resizeHandles val="exact"/>
        </dgm:presLayoutVars>
      </dgm:prSet>
      <dgm:spPr/>
    </dgm:pt>
    <dgm:pt modelId="{094F229B-87CB-401D-B3E9-27913DBB2294}" type="pres">
      <dgm:prSet presAssocID="{4CC65BF3-2132-4BE9-ACF1-8972DCDF3888}" presName="compNode" presStyleCnt="0"/>
      <dgm:spPr/>
    </dgm:pt>
    <dgm:pt modelId="{6C61A3A8-6828-46E9-B142-3A7484EF0357}" type="pres">
      <dgm:prSet presAssocID="{4CC65BF3-2132-4BE9-ACF1-8972DCDF3888}" presName="bgRect" presStyleLbl="bgShp" presStyleIdx="0" presStyleCnt="5"/>
      <dgm:spPr/>
    </dgm:pt>
    <dgm:pt modelId="{DA0AC97A-7935-4244-884C-FA1258B3AFDC}" type="pres">
      <dgm:prSet presAssocID="{4CC65BF3-2132-4BE9-ACF1-8972DCDF38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FD728F26-1E42-48E5-9EAD-179E570176B5}" type="pres">
      <dgm:prSet presAssocID="{4CC65BF3-2132-4BE9-ACF1-8972DCDF3888}" presName="spaceRect" presStyleCnt="0"/>
      <dgm:spPr/>
    </dgm:pt>
    <dgm:pt modelId="{366005DF-DB8B-4928-8DE2-0C49837C800A}" type="pres">
      <dgm:prSet presAssocID="{4CC65BF3-2132-4BE9-ACF1-8972DCDF3888}" presName="parTx" presStyleLbl="revTx" presStyleIdx="0" presStyleCnt="5">
        <dgm:presLayoutVars>
          <dgm:chMax val="0"/>
          <dgm:chPref val="0"/>
        </dgm:presLayoutVars>
      </dgm:prSet>
      <dgm:spPr/>
    </dgm:pt>
    <dgm:pt modelId="{16D2F992-77F8-47F9-B0C5-0D3A04EF87D2}" type="pres">
      <dgm:prSet presAssocID="{F5E1C70F-DD52-4665-AED0-369988517A0C}" presName="sibTrans" presStyleCnt="0"/>
      <dgm:spPr/>
    </dgm:pt>
    <dgm:pt modelId="{B48D76F4-0A32-44AE-B36D-508CF608F3D9}" type="pres">
      <dgm:prSet presAssocID="{7A05F1B1-D2C8-4DD1-BFFC-F81C8D15678C}" presName="compNode" presStyleCnt="0"/>
      <dgm:spPr/>
    </dgm:pt>
    <dgm:pt modelId="{3C68EE8F-0EC6-4686-B92B-7A8C307C385D}" type="pres">
      <dgm:prSet presAssocID="{7A05F1B1-D2C8-4DD1-BFFC-F81C8D15678C}" presName="bgRect" presStyleLbl="bgShp" presStyleIdx="1" presStyleCnt="5"/>
      <dgm:spPr/>
    </dgm:pt>
    <dgm:pt modelId="{4A7F1DB3-3337-4F13-813B-56AA39EE33B5}" type="pres">
      <dgm:prSet presAssocID="{7A05F1B1-D2C8-4DD1-BFFC-F81C8D15678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8FC7F908-A00E-432C-AF64-747B78966B67}" type="pres">
      <dgm:prSet presAssocID="{7A05F1B1-D2C8-4DD1-BFFC-F81C8D15678C}" presName="spaceRect" presStyleCnt="0"/>
      <dgm:spPr/>
    </dgm:pt>
    <dgm:pt modelId="{42F8230A-F37A-47F2-99B8-BD590E8C9D9B}" type="pres">
      <dgm:prSet presAssocID="{7A05F1B1-D2C8-4DD1-BFFC-F81C8D15678C}" presName="parTx" presStyleLbl="revTx" presStyleIdx="1" presStyleCnt="5">
        <dgm:presLayoutVars>
          <dgm:chMax val="0"/>
          <dgm:chPref val="0"/>
        </dgm:presLayoutVars>
      </dgm:prSet>
      <dgm:spPr/>
    </dgm:pt>
    <dgm:pt modelId="{F2F1541F-1028-4539-BD17-BBBAED4E209C}" type="pres">
      <dgm:prSet presAssocID="{163BB001-609A-4AF7-90A6-E900E39074FF}" presName="sibTrans" presStyleCnt="0"/>
      <dgm:spPr/>
    </dgm:pt>
    <dgm:pt modelId="{D88110C0-2E9E-4EE7-9843-4A3C95ACD722}" type="pres">
      <dgm:prSet presAssocID="{8089FE0B-490A-4EDF-9116-50DAA37914F0}" presName="compNode" presStyleCnt="0"/>
      <dgm:spPr/>
    </dgm:pt>
    <dgm:pt modelId="{E9FB17C3-E44D-4D21-A699-E5D04A8F7B2B}" type="pres">
      <dgm:prSet presAssocID="{8089FE0B-490A-4EDF-9116-50DAA37914F0}" presName="bgRect" presStyleLbl="bgShp" presStyleIdx="2" presStyleCnt="5"/>
      <dgm:spPr/>
    </dgm:pt>
    <dgm:pt modelId="{4A268344-2787-4065-B411-BE8645586B70}" type="pres">
      <dgm:prSet presAssocID="{8089FE0B-490A-4EDF-9116-50DAA37914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CEFE770A-772A-4DBA-92AF-BF9D210BEA2D}" type="pres">
      <dgm:prSet presAssocID="{8089FE0B-490A-4EDF-9116-50DAA37914F0}" presName="spaceRect" presStyleCnt="0"/>
      <dgm:spPr/>
    </dgm:pt>
    <dgm:pt modelId="{F04E130D-18C2-4A3E-AC81-C4EB36C1AC7F}" type="pres">
      <dgm:prSet presAssocID="{8089FE0B-490A-4EDF-9116-50DAA37914F0}" presName="parTx" presStyleLbl="revTx" presStyleIdx="2" presStyleCnt="5">
        <dgm:presLayoutVars>
          <dgm:chMax val="0"/>
          <dgm:chPref val="0"/>
        </dgm:presLayoutVars>
      </dgm:prSet>
      <dgm:spPr/>
    </dgm:pt>
    <dgm:pt modelId="{6ED17B5B-0C6C-4330-BBBA-13A06D89487B}" type="pres">
      <dgm:prSet presAssocID="{8EC8F34D-CEC8-46C8-8C6B-46E92FF15954}" presName="sibTrans" presStyleCnt="0"/>
      <dgm:spPr/>
    </dgm:pt>
    <dgm:pt modelId="{BB2D440F-FA95-4FC6-A635-577AD8B9FC59}" type="pres">
      <dgm:prSet presAssocID="{7A3D76A1-A2DE-4068-9DFF-9F012BB1E067}" presName="compNode" presStyleCnt="0"/>
      <dgm:spPr/>
    </dgm:pt>
    <dgm:pt modelId="{6DB4F1A5-18A7-4B9C-BFDE-04A123C0799C}" type="pres">
      <dgm:prSet presAssocID="{7A3D76A1-A2DE-4068-9DFF-9F012BB1E067}" presName="bgRect" presStyleLbl="bgShp" presStyleIdx="3" presStyleCnt="5"/>
      <dgm:spPr/>
    </dgm:pt>
    <dgm:pt modelId="{EB3B3507-F6F9-4CC8-BFCD-8C84C87DD4F0}" type="pres">
      <dgm:prSet presAssocID="{7A3D76A1-A2DE-4068-9DFF-9F012BB1E0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31B8B663-68D7-4FF9-A681-31F67BCDFDE7}" type="pres">
      <dgm:prSet presAssocID="{7A3D76A1-A2DE-4068-9DFF-9F012BB1E067}" presName="spaceRect" presStyleCnt="0"/>
      <dgm:spPr/>
    </dgm:pt>
    <dgm:pt modelId="{CC8E23F2-81B7-470A-90EC-BB7A9AF71E0B}" type="pres">
      <dgm:prSet presAssocID="{7A3D76A1-A2DE-4068-9DFF-9F012BB1E067}" presName="parTx" presStyleLbl="revTx" presStyleIdx="3" presStyleCnt="5">
        <dgm:presLayoutVars>
          <dgm:chMax val="0"/>
          <dgm:chPref val="0"/>
        </dgm:presLayoutVars>
      </dgm:prSet>
      <dgm:spPr/>
    </dgm:pt>
    <dgm:pt modelId="{8309EBFC-C9B1-44FE-86C8-2E37D355C827}" type="pres">
      <dgm:prSet presAssocID="{8069C512-9E2B-4689-88BA-0E89578176EF}" presName="sibTrans" presStyleCnt="0"/>
      <dgm:spPr/>
    </dgm:pt>
    <dgm:pt modelId="{B2EDDBA6-9AC5-437A-BA29-8A8768C06267}" type="pres">
      <dgm:prSet presAssocID="{8C89DCE1-1029-4D08-8001-4FB20C13A8D6}" presName="compNode" presStyleCnt="0"/>
      <dgm:spPr/>
    </dgm:pt>
    <dgm:pt modelId="{F2202B37-E235-4385-9E45-D5A547EFD8DB}" type="pres">
      <dgm:prSet presAssocID="{8C89DCE1-1029-4D08-8001-4FB20C13A8D6}" presName="bgRect" presStyleLbl="bgShp" presStyleIdx="4" presStyleCnt="5"/>
      <dgm:spPr/>
    </dgm:pt>
    <dgm:pt modelId="{220D750B-4EE9-44EC-84B4-61A20B847B91}" type="pres">
      <dgm:prSet presAssocID="{8C89DCE1-1029-4D08-8001-4FB20C13A8D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
        </a:ext>
      </dgm:extLst>
    </dgm:pt>
    <dgm:pt modelId="{FF19AFCD-A985-4249-A271-078FA3248A0D}" type="pres">
      <dgm:prSet presAssocID="{8C89DCE1-1029-4D08-8001-4FB20C13A8D6}" presName="spaceRect" presStyleCnt="0"/>
      <dgm:spPr/>
    </dgm:pt>
    <dgm:pt modelId="{5E7E815B-E44B-414E-99D0-F3D289E48134}" type="pres">
      <dgm:prSet presAssocID="{8C89DCE1-1029-4D08-8001-4FB20C13A8D6}" presName="parTx" presStyleLbl="revTx" presStyleIdx="4" presStyleCnt="5">
        <dgm:presLayoutVars>
          <dgm:chMax val="0"/>
          <dgm:chPref val="0"/>
        </dgm:presLayoutVars>
      </dgm:prSet>
      <dgm:spPr/>
    </dgm:pt>
  </dgm:ptLst>
  <dgm:cxnLst>
    <dgm:cxn modelId="{8955CB22-96E1-49AB-8B32-E6F4CCB5166B}" srcId="{EC15FEF5-4AC8-489B-BFCF-19E7D04543CA}" destId="{7A3D76A1-A2DE-4068-9DFF-9F012BB1E067}" srcOrd="3" destOrd="0" parTransId="{4C49D181-CBC0-4E28-839B-F6B51A732AFF}" sibTransId="{8069C512-9E2B-4689-88BA-0E89578176EF}"/>
    <dgm:cxn modelId="{6737E730-EE3C-4A5A-860A-9E6B7A3DF7E9}" type="presOf" srcId="{8C89DCE1-1029-4D08-8001-4FB20C13A8D6}" destId="{5E7E815B-E44B-414E-99D0-F3D289E48134}" srcOrd="0" destOrd="0" presId="urn:microsoft.com/office/officeart/2018/2/layout/IconVerticalSolidList"/>
    <dgm:cxn modelId="{03CD5551-C40F-43B6-B420-B86C978D6796}" type="presOf" srcId="{4CC65BF3-2132-4BE9-ACF1-8972DCDF3888}" destId="{366005DF-DB8B-4928-8DE2-0C49837C800A}" srcOrd="0" destOrd="0" presId="urn:microsoft.com/office/officeart/2018/2/layout/IconVerticalSolidList"/>
    <dgm:cxn modelId="{D8C30D74-577F-4CC5-8647-D09C44F273BB}" srcId="{EC15FEF5-4AC8-489B-BFCF-19E7D04543CA}" destId="{8C89DCE1-1029-4D08-8001-4FB20C13A8D6}" srcOrd="4" destOrd="0" parTransId="{366D8019-E910-40AC-97EC-896E5DEEB824}" sibTransId="{CA076A54-6492-42B2-B818-2F7E8B0DBAE7}"/>
    <dgm:cxn modelId="{B0AF077D-D8E3-41FB-B444-1B79EA864863}" type="presOf" srcId="{7A3D76A1-A2DE-4068-9DFF-9F012BB1E067}" destId="{CC8E23F2-81B7-470A-90EC-BB7A9AF71E0B}" srcOrd="0" destOrd="0" presId="urn:microsoft.com/office/officeart/2018/2/layout/IconVerticalSolidList"/>
    <dgm:cxn modelId="{17F0E793-1B77-458E-BFA9-833511B9CFB5}" srcId="{EC15FEF5-4AC8-489B-BFCF-19E7D04543CA}" destId="{4CC65BF3-2132-4BE9-ACF1-8972DCDF3888}" srcOrd="0" destOrd="0" parTransId="{282C55D5-6230-4B3B-ACE4-C26CC778F897}" sibTransId="{F5E1C70F-DD52-4665-AED0-369988517A0C}"/>
    <dgm:cxn modelId="{E94B1397-10FF-416E-B3DD-A147A858BF08}" srcId="{EC15FEF5-4AC8-489B-BFCF-19E7D04543CA}" destId="{7A05F1B1-D2C8-4DD1-BFFC-F81C8D15678C}" srcOrd="1" destOrd="0" parTransId="{AA5BD09D-BDA2-4EC5-8BC8-24A0EAF81F23}" sibTransId="{163BB001-609A-4AF7-90A6-E900E39074FF}"/>
    <dgm:cxn modelId="{26D6E4C7-63F9-4EC5-8D1E-6626A7A261A8}" type="presOf" srcId="{7A05F1B1-D2C8-4DD1-BFFC-F81C8D15678C}" destId="{42F8230A-F37A-47F2-99B8-BD590E8C9D9B}" srcOrd="0" destOrd="0" presId="urn:microsoft.com/office/officeart/2018/2/layout/IconVerticalSolidList"/>
    <dgm:cxn modelId="{6CEB76DA-19C9-47D7-8A9E-72A45B2FA420}" srcId="{EC15FEF5-4AC8-489B-BFCF-19E7D04543CA}" destId="{8089FE0B-490A-4EDF-9116-50DAA37914F0}" srcOrd="2" destOrd="0" parTransId="{C704D1BD-BE31-417B-A9B8-4BB69F1D1EBE}" sibTransId="{8EC8F34D-CEC8-46C8-8C6B-46E92FF15954}"/>
    <dgm:cxn modelId="{BC0A3BF5-A610-4FC8-80B0-1BBC2543755C}" type="presOf" srcId="{8089FE0B-490A-4EDF-9116-50DAA37914F0}" destId="{F04E130D-18C2-4A3E-AC81-C4EB36C1AC7F}" srcOrd="0" destOrd="0" presId="urn:microsoft.com/office/officeart/2018/2/layout/IconVerticalSolidList"/>
    <dgm:cxn modelId="{A36C2AFC-A1A3-4272-BB57-DD7AF4067CB8}" type="presOf" srcId="{EC15FEF5-4AC8-489B-BFCF-19E7D04543CA}" destId="{039D1393-214E-4EF9-BE6A-2451E8329EC0}" srcOrd="0" destOrd="0" presId="urn:microsoft.com/office/officeart/2018/2/layout/IconVerticalSolidList"/>
    <dgm:cxn modelId="{A155FC31-BAC7-428E-AEA2-2C3067F86D04}" type="presParOf" srcId="{039D1393-214E-4EF9-BE6A-2451E8329EC0}" destId="{094F229B-87CB-401D-B3E9-27913DBB2294}" srcOrd="0" destOrd="0" presId="urn:microsoft.com/office/officeart/2018/2/layout/IconVerticalSolidList"/>
    <dgm:cxn modelId="{68E70D84-F0B4-4650-B801-85DED4212C65}" type="presParOf" srcId="{094F229B-87CB-401D-B3E9-27913DBB2294}" destId="{6C61A3A8-6828-46E9-B142-3A7484EF0357}" srcOrd="0" destOrd="0" presId="urn:microsoft.com/office/officeart/2018/2/layout/IconVerticalSolidList"/>
    <dgm:cxn modelId="{CDEA927B-D762-44D8-AF3D-064E95B23692}" type="presParOf" srcId="{094F229B-87CB-401D-B3E9-27913DBB2294}" destId="{DA0AC97A-7935-4244-884C-FA1258B3AFDC}" srcOrd="1" destOrd="0" presId="urn:microsoft.com/office/officeart/2018/2/layout/IconVerticalSolidList"/>
    <dgm:cxn modelId="{B60831B1-CEF8-4C81-A0FF-AF315D8AEBE1}" type="presParOf" srcId="{094F229B-87CB-401D-B3E9-27913DBB2294}" destId="{FD728F26-1E42-48E5-9EAD-179E570176B5}" srcOrd="2" destOrd="0" presId="urn:microsoft.com/office/officeart/2018/2/layout/IconVerticalSolidList"/>
    <dgm:cxn modelId="{45796EEE-D6D1-4B7A-85D8-DFE3AB795AAF}" type="presParOf" srcId="{094F229B-87CB-401D-B3E9-27913DBB2294}" destId="{366005DF-DB8B-4928-8DE2-0C49837C800A}" srcOrd="3" destOrd="0" presId="urn:microsoft.com/office/officeart/2018/2/layout/IconVerticalSolidList"/>
    <dgm:cxn modelId="{F7B1B754-8C81-4908-94BD-F86A60283AF1}" type="presParOf" srcId="{039D1393-214E-4EF9-BE6A-2451E8329EC0}" destId="{16D2F992-77F8-47F9-B0C5-0D3A04EF87D2}" srcOrd="1" destOrd="0" presId="urn:microsoft.com/office/officeart/2018/2/layout/IconVerticalSolidList"/>
    <dgm:cxn modelId="{CA4E3B51-231E-4E2D-8F38-1EFBACF7D287}" type="presParOf" srcId="{039D1393-214E-4EF9-BE6A-2451E8329EC0}" destId="{B48D76F4-0A32-44AE-B36D-508CF608F3D9}" srcOrd="2" destOrd="0" presId="urn:microsoft.com/office/officeart/2018/2/layout/IconVerticalSolidList"/>
    <dgm:cxn modelId="{D4B57432-B73A-422E-9280-972153348274}" type="presParOf" srcId="{B48D76F4-0A32-44AE-B36D-508CF608F3D9}" destId="{3C68EE8F-0EC6-4686-B92B-7A8C307C385D}" srcOrd="0" destOrd="0" presId="urn:microsoft.com/office/officeart/2018/2/layout/IconVerticalSolidList"/>
    <dgm:cxn modelId="{4C7B38B9-45E4-4FA5-A29B-A881D703FCF3}" type="presParOf" srcId="{B48D76F4-0A32-44AE-B36D-508CF608F3D9}" destId="{4A7F1DB3-3337-4F13-813B-56AA39EE33B5}" srcOrd="1" destOrd="0" presId="urn:microsoft.com/office/officeart/2018/2/layout/IconVerticalSolidList"/>
    <dgm:cxn modelId="{CB50A777-8708-47C6-B4D0-A69DACA49681}" type="presParOf" srcId="{B48D76F4-0A32-44AE-B36D-508CF608F3D9}" destId="{8FC7F908-A00E-432C-AF64-747B78966B67}" srcOrd="2" destOrd="0" presId="urn:microsoft.com/office/officeart/2018/2/layout/IconVerticalSolidList"/>
    <dgm:cxn modelId="{44D16D6F-DB65-4964-9B1E-6281A6F1CDC2}" type="presParOf" srcId="{B48D76F4-0A32-44AE-B36D-508CF608F3D9}" destId="{42F8230A-F37A-47F2-99B8-BD590E8C9D9B}" srcOrd="3" destOrd="0" presId="urn:microsoft.com/office/officeart/2018/2/layout/IconVerticalSolidList"/>
    <dgm:cxn modelId="{73089DC4-6E51-4CFC-9528-92A8F20A3E9C}" type="presParOf" srcId="{039D1393-214E-4EF9-BE6A-2451E8329EC0}" destId="{F2F1541F-1028-4539-BD17-BBBAED4E209C}" srcOrd="3" destOrd="0" presId="urn:microsoft.com/office/officeart/2018/2/layout/IconVerticalSolidList"/>
    <dgm:cxn modelId="{9386C440-B6CB-4544-B9CA-43580787CC7F}" type="presParOf" srcId="{039D1393-214E-4EF9-BE6A-2451E8329EC0}" destId="{D88110C0-2E9E-4EE7-9843-4A3C95ACD722}" srcOrd="4" destOrd="0" presId="urn:microsoft.com/office/officeart/2018/2/layout/IconVerticalSolidList"/>
    <dgm:cxn modelId="{C6E67F8F-A88A-4C94-B3D7-38B4C9EEDFAA}" type="presParOf" srcId="{D88110C0-2E9E-4EE7-9843-4A3C95ACD722}" destId="{E9FB17C3-E44D-4D21-A699-E5D04A8F7B2B}" srcOrd="0" destOrd="0" presId="urn:microsoft.com/office/officeart/2018/2/layout/IconVerticalSolidList"/>
    <dgm:cxn modelId="{26E5439A-48D2-4117-97D2-9B78276637EC}" type="presParOf" srcId="{D88110C0-2E9E-4EE7-9843-4A3C95ACD722}" destId="{4A268344-2787-4065-B411-BE8645586B70}" srcOrd="1" destOrd="0" presId="urn:microsoft.com/office/officeart/2018/2/layout/IconVerticalSolidList"/>
    <dgm:cxn modelId="{CCD9E38B-C0DC-442E-831A-15730AF7D89D}" type="presParOf" srcId="{D88110C0-2E9E-4EE7-9843-4A3C95ACD722}" destId="{CEFE770A-772A-4DBA-92AF-BF9D210BEA2D}" srcOrd="2" destOrd="0" presId="urn:microsoft.com/office/officeart/2018/2/layout/IconVerticalSolidList"/>
    <dgm:cxn modelId="{38765A50-109C-459E-93F2-1C28A4AF04A3}" type="presParOf" srcId="{D88110C0-2E9E-4EE7-9843-4A3C95ACD722}" destId="{F04E130D-18C2-4A3E-AC81-C4EB36C1AC7F}" srcOrd="3" destOrd="0" presId="urn:microsoft.com/office/officeart/2018/2/layout/IconVerticalSolidList"/>
    <dgm:cxn modelId="{1A4722F8-E067-425D-9C6C-4B329AE4C740}" type="presParOf" srcId="{039D1393-214E-4EF9-BE6A-2451E8329EC0}" destId="{6ED17B5B-0C6C-4330-BBBA-13A06D89487B}" srcOrd="5" destOrd="0" presId="urn:microsoft.com/office/officeart/2018/2/layout/IconVerticalSolidList"/>
    <dgm:cxn modelId="{E95434FD-6F42-4225-B626-CFC2E5D0E69B}" type="presParOf" srcId="{039D1393-214E-4EF9-BE6A-2451E8329EC0}" destId="{BB2D440F-FA95-4FC6-A635-577AD8B9FC59}" srcOrd="6" destOrd="0" presId="urn:microsoft.com/office/officeart/2018/2/layout/IconVerticalSolidList"/>
    <dgm:cxn modelId="{9F616421-F727-496C-BD15-A15746A4A534}" type="presParOf" srcId="{BB2D440F-FA95-4FC6-A635-577AD8B9FC59}" destId="{6DB4F1A5-18A7-4B9C-BFDE-04A123C0799C}" srcOrd="0" destOrd="0" presId="urn:microsoft.com/office/officeart/2018/2/layout/IconVerticalSolidList"/>
    <dgm:cxn modelId="{C152942F-63CC-4AF3-8657-098F25CF0AC2}" type="presParOf" srcId="{BB2D440F-FA95-4FC6-A635-577AD8B9FC59}" destId="{EB3B3507-F6F9-4CC8-BFCD-8C84C87DD4F0}" srcOrd="1" destOrd="0" presId="urn:microsoft.com/office/officeart/2018/2/layout/IconVerticalSolidList"/>
    <dgm:cxn modelId="{8E870CAF-3705-4FEF-91C9-F405CB249656}" type="presParOf" srcId="{BB2D440F-FA95-4FC6-A635-577AD8B9FC59}" destId="{31B8B663-68D7-4FF9-A681-31F67BCDFDE7}" srcOrd="2" destOrd="0" presId="urn:microsoft.com/office/officeart/2018/2/layout/IconVerticalSolidList"/>
    <dgm:cxn modelId="{C5C744E1-1DA7-4231-89AC-2FBC2D459FB9}" type="presParOf" srcId="{BB2D440F-FA95-4FC6-A635-577AD8B9FC59}" destId="{CC8E23F2-81B7-470A-90EC-BB7A9AF71E0B}" srcOrd="3" destOrd="0" presId="urn:microsoft.com/office/officeart/2018/2/layout/IconVerticalSolidList"/>
    <dgm:cxn modelId="{1FE622D0-6026-43D0-ADE8-D37720DAD881}" type="presParOf" srcId="{039D1393-214E-4EF9-BE6A-2451E8329EC0}" destId="{8309EBFC-C9B1-44FE-86C8-2E37D355C827}" srcOrd="7" destOrd="0" presId="urn:microsoft.com/office/officeart/2018/2/layout/IconVerticalSolidList"/>
    <dgm:cxn modelId="{4EA246F2-9B0C-4731-BB8E-47DF40B8BC33}" type="presParOf" srcId="{039D1393-214E-4EF9-BE6A-2451E8329EC0}" destId="{B2EDDBA6-9AC5-437A-BA29-8A8768C06267}" srcOrd="8" destOrd="0" presId="urn:microsoft.com/office/officeart/2018/2/layout/IconVerticalSolidList"/>
    <dgm:cxn modelId="{98779A3F-91BE-44B6-A983-8BFF44C98154}" type="presParOf" srcId="{B2EDDBA6-9AC5-437A-BA29-8A8768C06267}" destId="{F2202B37-E235-4385-9E45-D5A547EFD8DB}" srcOrd="0" destOrd="0" presId="urn:microsoft.com/office/officeart/2018/2/layout/IconVerticalSolidList"/>
    <dgm:cxn modelId="{6096A4A9-D9BE-4B1F-A475-03ACA90EF6E1}" type="presParOf" srcId="{B2EDDBA6-9AC5-437A-BA29-8A8768C06267}" destId="{220D750B-4EE9-44EC-84B4-61A20B847B91}" srcOrd="1" destOrd="0" presId="urn:microsoft.com/office/officeart/2018/2/layout/IconVerticalSolidList"/>
    <dgm:cxn modelId="{2D359ECA-CD09-4AAE-AA0F-9C45A0E527ED}" type="presParOf" srcId="{B2EDDBA6-9AC5-437A-BA29-8A8768C06267}" destId="{FF19AFCD-A985-4249-A271-078FA3248A0D}" srcOrd="2" destOrd="0" presId="urn:microsoft.com/office/officeart/2018/2/layout/IconVerticalSolidList"/>
    <dgm:cxn modelId="{EE6B9019-1BAD-4DCB-B406-1187A9B4C01D}" type="presParOf" srcId="{B2EDDBA6-9AC5-437A-BA29-8A8768C06267}" destId="{5E7E815B-E44B-414E-99D0-F3D289E481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97493-9E47-4FB5-8A0A-67E7937C0DAB}">
      <dsp:nvSpPr>
        <dsp:cNvPr id="0" name=""/>
        <dsp:cNvSpPr/>
      </dsp:nvSpPr>
      <dsp:spPr>
        <a:xfrm>
          <a:off x="93887" y="64"/>
          <a:ext cx="3663165" cy="21978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To thank leaders for their service and for the impact they have had on religious life.</a:t>
          </a:r>
        </a:p>
      </dsp:txBody>
      <dsp:txXfrm>
        <a:off x="93887" y="64"/>
        <a:ext cx="3663165" cy="2197899"/>
      </dsp:txXfrm>
    </dsp:sp>
    <dsp:sp modelId="{F1E5A34F-64FA-4CAE-982E-6E33D90A4CF3}">
      <dsp:nvSpPr>
        <dsp:cNvPr id="0" name=""/>
        <dsp:cNvSpPr/>
      </dsp:nvSpPr>
      <dsp:spPr>
        <a:xfrm>
          <a:off x="4123369" y="64"/>
          <a:ext cx="3663165" cy="219789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To affirm the significance of collaborative leadership.</a:t>
          </a:r>
        </a:p>
      </dsp:txBody>
      <dsp:txXfrm>
        <a:off x="4123369" y="64"/>
        <a:ext cx="3663165" cy="2197899"/>
      </dsp:txXfrm>
    </dsp:sp>
    <dsp:sp modelId="{BDBD0DFA-008E-4714-B394-9F6FAD76C6FD}">
      <dsp:nvSpPr>
        <dsp:cNvPr id="0" name=""/>
        <dsp:cNvSpPr/>
      </dsp:nvSpPr>
      <dsp:spPr>
        <a:xfrm>
          <a:off x="93887" y="2564279"/>
          <a:ext cx="3663165" cy="219789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To inspire LCWR members and our partners in our own call to the ministry of leadership.</a:t>
          </a:r>
        </a:p>
      </dsp:txBody>
      <dsp:txXfrm>
        <a:off x="93887" y="2564279"/>
        <a:ext cx="3663165" cy="2197899"/>
      </dsp:txXfrm>
    </dsp:sp>
    <dsp:sp modelId="{53A7B48A-F5BE-4CEE-B5AC-1300CC2FD0AF}">
      <dsp:nvSpPr>
        <dsp:cNvPr id="0" name=""/>
        <dsp:cNvSpPr/>
      </dsp:nvSpPr>
      <dsp:spPr>
        <a:xfrm>
          <a:off x="4123369" y="2564279"/>
          <a:ext cx="3663165" cy="21978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To lift up the value of religious life in our church and our world today. </a:t>
          </a:r>
        </a:p>
      </dsp:txBody>
      <dsp:txXfrm>
        <a:off x="4123369" y="2564279"/>
        <a:ext cx="3663165" cy="2197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13795-00C1-4C79-835E-3CA728435C9F}">
      <dsp:nvSpPr>
        <dsp:cNvPr id="0" name=""/>
        <dsp:cNvSpPr/>
      </dsp:nvSpPr>
      <dsp:spPr>
        <a:xfrm>
          <a:off x="0" y="407890"/>
          <a:ext cx="3219420" cy="19316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Creative and innovative leadership in one or more areas.</a:t>
          </a:r>
        </a:p>
      </dsp:txBody>
      <dsp:txXfrm>
        <a:off x="0" y="407890"/>
        <a:ext cx="3219420" cy="1931652"/>
      </dsp:txXfrm>
    </dsp:sp>
    <dsp:sp modelId="{3324392D-AF10-4F42-AD68-FF6B0E578905}">
      <dsp:nvSpPr>
        <dsp:cNvPr id="0" name=""/>
        <dsp:cNvSpPr/>
      </dsp:nvSpPr>
      <dsp:spPr>
        <a:xfrm>
          <a:off x="3542188" y="429660"/>
          <a:ext cx="3219420" cy="193165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Deep listening, authenticity and responsiveness to the Spirit.</a:t>
          </a:r>
        </a:p>
      </dsp:txBody>
      <dsp:txXfrm>
        <a:off x="3542188" y="429660"/>
        <a:ext cx="3219420" cy="1931652"/>
      </dsp:txXfrm>
    </dsp:sp>
    <dsp:sp modelId="{4C6DB0BB-1B7A-4CE2-A4F5-3C5EE6E03204}">
      <dsp:nvSpPr>
        <dsp:cNvPr id="0" name=""/>
        <dsp:cNvSpPr/>
      </dsp:nvSpPr>
      <dsp:spPr>
        <a:xfrm>
          <a:off x="1226813" y="2683255"/>
          <a:ext cx="4308807" cy="193165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Significant contributions as a leader on the national and/or international level, particularly to congregations of women religious</a:t>
          </a:r>
          <a:r>
            <a:rPr lang="en-US" sz="2800" kern="1200" dirty="0"/>
            <a:t>.</a:t>
          </a:r>
        </a:p>
      </dsp:txBody>
      <dsp:txXfrm>
        <a:off x="1226813" y="2683255"/>
        <a:ext cx="4308807" cy="1931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35E10-E1F5-4DEC-875E-EC39D7673A80}">
      <dsp:nvSpPr>
        <dsp:cNvPr id="0" name=""/>
        <dsp:cNvSpPr/>
      </dsp:nvSpPr>
      <dsp:spPr>
        <a:xfrm>
          <a:off x="0" y="399389"/>
          <a:ext cx="6593202"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baseline="0" dirty="0">
              <a:solidFill>
                <a:schemeClr val="tx1"/>
              </a:solidFill>
            </a:rPr>
            <a:t>Marcia Allen, CSJ</a:t>
          </a:r>
        </a:p>
      </dsp:txBody>
      <dsp:txXfrm>
        <a:off x="59713" y="459102"/>
        <a:ext cx="6473776" cy="1103809"/>
      </dsp:txXfrm>
    </dsp:sp>
    <dsp:sp modelId="{C8988E6D-1355-44BC-BDC2-A8C728036389}">
      <dsp:nvSpPr>
        <dsp:cNvPr id="0" name=""/>
        <dsp:cNvSpPr/>
      </dsp:nvSpPr>
      <dsp:spPr>
        <a:xfrm>
          <a:off x="0" y="1769504"/>
          <a:ext cx="6593202"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baseline="0" dirty="0">
              <a:solidFill>
                <a:schemeClr val="tx1"/>
              </a:solidFill>
            </a:rPr>
            <a:t>Nancy Schreck, OSF</a:t>
          </a:r>
        </a:p>
      </dsp:txBody>
      <dsp:txXfrm>
        <a:off x="59713" y="1829217"/>
        <a:ext cx="6473776" cy="1103809"/>
      </dsp:txXfrm>
    </dsp:sp>
    <dsp:sp modelId="{6ABD31F0-6137-446C-B8CE-9D04EFB11CE9}">
      <dsp:nvSpPr>
        <dsp:cNvPr id="0" name=""/>
        <dsp:cNvSpPr/>
      </dsp:nvSpPr>
      <dsp:spPr>
        <a:xfrm>
          <a:off x="0" y="3215877"/>
          <a:ext cx="6593202" cy="1223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baseline="0" dirty="0">
              <a:solidFill>
                <a:schemeClr val="tx1"/>
              </a:solidFill>
            </a:rPr>
            <a:t>Nancy Sylvester, IHM</a:t>
          </a:r>
        </a:p>
      </dsp:txBody>
      <dsp:txXfrm>
        <a:off x="59713" y="3275590"/>
        <a:ext cx="6473776" cy="1103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1A3A8-6828-46E9-B142-3A7484EF0357}">
      <dsp:nvSpPr>
        <dsp:cNvPr id="0" name=""/>
        <dsp:cNvSpPr/>
      </dsp:nvSpPr>
      <dsp:spPr>
        <a:xfrm>
          <a:off x="0" y="4991"/>
          <a:ext cx="11060113" cy="597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AC97A-7935-4244-884C-FA1258B3AFDC}">
      <dsp:nvSpPr>
        <dsp:cNvPr id="0" name=""/>
        <dsp:cNvSpPr/>
      </dsp:nvSpPr>
      <dsp:spPr>
        <a:xfrm>
          <a:off x="180888" y="139536"/>
          <a:ext cx="329209" cy="328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6005DF-DB8B-4928-8DE2-0C49837C800A}">
      <dsp:nvSpPr>
        <dsp:cNvPr id="0" name=""/>
        <dsp:cNvSpPr/>
      </dsp:nvSpPr>
      <dsp:spPr>
        <a:xfrm>
          <a:off x="690986" y="4991"/>
          <a:ext cx="10337909" cy="65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19" tIns="69219" rIns="69219" bIns="69219" numCol="1" spcCol="1270" anchor="ctr" anchorCtr="0">
          <a:noAutofit/>
        </a:bodyPr>
        <a:lstStyle/>
        <a:p>
          <a:pPr marL="0" lvl="0" indent="0" algn="l" defTabSz="889000">
            <a:lnSpc>
              <a:spcPct val="90000"/>
            </a:lnSpc>
            <a:spcBef>
              <a:spcPct val="0"/>
            </a:spcBef>
            <a:spcAft>
              <a:spcPct val="35000"/>
            </a:spcAft>
            <a:buNone/>
          </a:pPr>
          <a:r>
            <a:rPr lang="en-US" sz="2000" kern="1200" dirty="0"/>
            <a:t>Invite each person to share her first, second, and third choice nominee and give reasons why.</a:t>
          </a:r>
        </a:p>
      </dsp:txBody>
      <dsp:txXfrm>
        <a:off x="690986" y="4991"/>
        <a:ext cx="10337909" cy="654038"/>
      </dsp:txXfrm>
    </dsp:sp>
    <dsp:sp modelId="{3C68EE8F-0EC6-4686-B92B-7A8C307C385D}">
      <dsp:nvSpPr>
        <dsp:cNvPr id="0" name=""/>
        <dsp:cNvSpPr/>
      </dsp:nvSpPr>
      <dsp:spPr>
        <a:xfrm>
          <a:off x="0" y="822539"/>
          <a:ext cx="11060113" cy="597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F1DB3-3337-4F13-813B-56AA39EE33B5}">
      <dsp:nvSpPr>
        <dsp:cNvPr id="0" name=""/>
        <dsp:cNvSpPr/>
      </dsp:nvSpPr>
      <dsp:spPr>
        <a:xfrm>
          <a:off x="180888" y="957084"/>
          <a:ext cx="329209" cy="328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F8230A-F37A-47F2-99B8-BD590E8C9D9B}">
      <dsp:nvSpPr>
        <dsp:cNvPr id="0" name=""/>
        <dsp:cNvSpPr/>
      </dsp:nvSpPr>
      <dsp:spPr>
        <a:xfrm>
          <a:off x="690986" y="822539"/>
          <a:ext cx="10337909" cy="65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19" tIns="69219" rIns="69219" bIns="69219" numCol="1" spcCol="1270" anchor="ctr" anchorCtr="0">
          <a:noAutofit/>
        </a:bodyPr>
        <a:lstStyle/>
        <a:p>
          <a:pPr marL="0" lvl="0" indent="0" algn="l" defTabSz="889000">
            <a:lnSpc>
              <a:spcPct val="90000"/>
            </a:lnSpc>
            <a:spcBef>
              <a:spcPct val="0"/>
            </a:spcBef>
            <a:spcAft>
              <a:spcPct val="35000"/>
            </a:spcAft>
            <a:buNone/>
          </a:pPr>
          <a:r>
            <a:rPr lang="en-US" sz="2000" kern="1200" dirty="0"/>
            <a:t>Note: you may name any additional persons to the list of potential recipients if you prefer.</a:t>
          </a:r>
        </a:p>
      </dsp:txBody>
      <dsp:txXfrm>
        <a:off x="690986" y="822539"/>
        <a:ext cx="10337909" cy="654038"/>
      </dsp:txXfrm>
    </dsp:sp>
    <dsp:sp modelId="{E9FB17C3-E44D-4D21-A699-E5D04A8F7B2B}">
      <dsp:nvSpPr>
        <dsp:cNvPr id="0" name=""/>
        <dsp:cNvSpPr/>
      </dsp:nvSpPr>
      <dsp:spPr>
        <a:xfrm>
          <a:off x="0" y="1640088"/>
          <a:ext cx="11060113" cy="597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68344-2787-4065-B411-BE8645586B70}">
      <dsp:nvSpPr>
        <dsp:cNvPr id="0" name=""/>
        <dsp:cNvSpPr/>
      </dsp:nvSpPr>
      <dsp:spPr>
        <a:xfrm>
          <a:off x="180888" y="1774633"/>
          <a:ext cx="329209" cy="328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4E130D-18C2-4A3E-AC81-C4EB36C1AC7F}">
      <dsp:nvSpPr>
        <dsp:cNvPr id="0" name=""/>
        <dsp:cNvSpPr/>
      </dsp:nvSpPr>
      <dsp:spPr>
        <a:xfrm>
          <a:off x="690986" y="1640088"/>
          <a:ext cx="10337909" cy="65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19" tIns="69219" rIns="69219" bIns="69219" numCol="1" spcCol="1270" anchor="ctr" anchorCtr="0">
          <a:noAutofit/>
        </a:bodyPr>
        <a:lstStyle/>
        <a:p>
          <a:pPr marL="0" lvl="0" indent="0" algn="l" defTabSz="889000">
            <a:lnSpc>
              <a:spcPct val="90000"/>
            </a:lnSpc>
            <a:spcBef>
              <a:spcPct val="0"/>
            </a:spcBef>
            <a:spcAft>
              <a:spcPct val="35000"/>
            </a:spcAft>
            <a:buNone/>
          </a:pPr>
          <a:r>
            <a:rPr lang="en-US" sz="2000" kern="1200" dirty="0"/>
            <a:t>After all have shared, move into a moment of quiet.</a:t>
          </a:r>
        </a:p>
      </dsp:txBody>
      <dsp:txXfrm>
        <a:off x="690986" y="1640088"/>
        <a:ext cx="10337909" cy="654038"/>
      </dsp:txXfrm>
    </dsp:sp>
    <dsp:sp modelId="{6DB4F1A5-18A7-4B9C-BFDE-04A123C0799C}">
      <dsp:nvSpPr>
        <dsp:cNvPr id="0" name=""/>
        <dsp:cNvSpPr/>
      </dsp:nvSpPr>
      <dsp:spPr>
        <a:xfrm>
          <a:off x="0" y="2457636"/>
          <a:ext cx="11060113" cy="597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B3507-F6F9-4CC8-BFCD-8C84C87DD4F0}">
      <dsp:nvSpPr>
        <dsp:cNvPr id="0" name=""/>
        <dsp:cNvSpPr/>
      </dsp:nvSpPr>
      <dsp:spPr>
        <a:xfrm>
          <a:off x="180888" y="2592181"/>
          <a:ext cx="329209" cy="328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E23F2-81B7-470A-90EC-BB7A9AF71E0B}">
      <dsp:nvSpPr>
        <dsp:cNvPr id="0" name=""/>
        <dsp:cNvSpPr/>
      </dsp:nvSpPr>
      <dsp:spPr>
        <a:xfrm>
          <a:off x="690986" y="2457636"/>
          <a:ext cx="10337909" cy="65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19" tIns="69219" rIns="69219" bIns="69219" numCol="1" spcCol="1270" anchor="ctr" anchorCtr="0">
          <a:noAutofit/>
        </a:bodyPr>
        <a:lstStyle/>
        <a:p>
          <a:pPr marL="0" lvl="0" indent="0" algn="l" defTabSz="889000">
            <a:lnSpc>
              <a:spcPct val="90000"/>
            </a:lnSpc>
            <a:spcBef>
              <a:spcPct val="0"/>
            </a:spcBef>
            <a:spcAft>
              <a:spcPct val="35000"/>
            </a:spcAft>
            <a:buNone/>
          </a:pPr>
          <a:r>
            <a:rPr lang="en-US" sz="2000" kern="1200" dirty="0"/>
            <a:t>Then ask:  What have we heard among us? Discern as a small group your first, second and third choices for the 2024 LCWR Outstanding Leadership Award.</a:t>
          </a:r>
        </a:p>
      </dsp:txBody>
      <dsp:txXfrm>
        <a:off x="690986" y="2457636"/>
        <a:ext cx="10337909" cy="654038"/>
      </dsp:txXfrm>
    </dsp:sp>
    <dsp:sp modelId="{F2202B37-E235-4385-9E45-D5A547EFD8DB}">
      <dsp:nvSpPr>
        <dsp:cNvPr id="0" name=""/>
        <dsp:cNvSpPr/>
      </dsp:nvSpPr>
      <dsp:spPr>
        <a:xfrm>
          <a:off x="0" y="3275184"/>
          <a:ext cx="11060113" cy="5979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D750B-4EE9-44EC-84B4-61A20B847B91}">
      <dsp:nvSpPr>
        <dsp:cNvPr id="0" name=""/>
        <dsp:cNvSpPr/>
      </dsp:nvSpPr>
      <dsp:spPr>
        <a:xfrm>
          <a:off x="180888" y="3409729"/>
          <a:ext cx="329209" cy="328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7E815B-E44B-414E-99D0-F3D289E48134}">
      <dsp:nvSpPr>
        <dsp:cNvPr id="0" name=""/>
        <dsp:cNvSpPr/>
      </dsp:nvSpPr>
      <dsp:spPr>
        <a:xfrm>
          <a:off x="690986" y="3275184"/>
          <a:ext cx="10337909" cy="65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19" tIns="69219" rIns="69219" bIns="69219" numCol="1" spcCol="1270" anchor="ctr" anchorCtr="0">
          <a:noAutofit/>
        </a:bodyPr>
        <a:lstStyle/>
        <a:p>
          <a:pPr marL="0" lvl="0" indent="0" algn="l" defTabSz="889000">
            <a:lnSpc>
              <a:spcPct val="90000"/>
            </a:lnSpc>
            <a:spcBef>
              <a:spcPct val="0"/>
            </a:spcBef>
            <a:spcAft>
              <a:spcPct val="35000"/>
            </a:spcAft>
            <a:buNone/>
          </a:pPr>
          <a:r>
            <a:rPr lang="en-US" sz="2000" kern="1200" dirty="0"/>
            <a:t>Ask one Listener/Reporter to share a report to be given to the total group. </a:t>
          </a:r>
        </a:p>
      </dsp:txBody>
      <dsp:txXfrm>
        <a:off x="690986" y="3275184"/>
        <a:ext cx="10337909" cy="6540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66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92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00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1669373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20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59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57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247672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71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9/26/2023</a:t>
            </a:fld>
            <a:endParaRPr lang="en-US" dirty="0"/>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dirty="0"/>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62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9/26/2023</a:t>
            </a:fld>
            <a:endParaRPr lang="en-US" dirty="0"/>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dirty="0"/>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216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cid:cbdb33d2-b6a1-4610-a8f0-5831de73a8d8@prod.exchangelabs.com" TargetMode="External"/><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pngall.com/flora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pngall.com/flora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pngall.com/flora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thank-you-text-message-note-394180/"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26BC87E-DCC8-4E66-972D-A587756DF3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95C6B6-FF3F-1415-1837-779B48ABE6FE}"/>
              </a:ext>
            </a:extLst>
          </p:cNvPr>
          <p:cNvSpPr>
            <a:spLocks noGrp="1"/>
          </p:cNvSpPr>
          <p:nvPr>
            <p:ph type="ctrTitle"/>
          </p:nvPr>
        </p:nvSpPr>
        <p:spPr>
          <a:xfrm>
            <a:off x="521208" y="822960"/>
            <a:ext cx="6108192" cy="3652322"/>
          </a:xfrm>
        </p:spPr>
        <p:txBody>
          <a:bodyPr>
            <a:normAutofit/>
          </a:bodyPr>
          <a:lstStyle/>
          <a:p>
            <a:r>
              <a:rPr lang="en-US" sz="6000" dirty="0"/>
              <a:t>2024 Outstanding Leadership Award</a:t>
            </a:r>
          </a:p>
        </p:txBody>
      </p:sp>
      <p:sp>
        <p:nvSpPr>
          <p:cNvPr id="3" name="Subtitle 2">
            <a:extLst>
              <a:ext uri="{FF2B5EF4-FFF2-40B4-BE49-F238E27FC236}">
                <a16:creationId xmlns:a16="http://schemas.microsoft.com/office/drawing/2014/main" id="{D24F5CBE-A172-5E3D-D349-D563311C9F24}"/>
              </a:ext>
            </a:extLst>
          </p:cNvPr>
          <p:cNvSpPr>
            <a:spLocks noGrp="1"/>
          </p:cNvSpPr>
          <p:nvPr>
            <p:ph type="subTitle" idx="1"/>
          </p:nvPr>
        </p:nvSpPr>
        <p:spPr>
          <a:xfrm>
            <a:off x="521208" y="4879591"/>
            <a:ext cx="6052227" cy="1002599"/>
          </a:xfrm>
        </p:spPr>
        <p:txBody>
          <a:bodyPr>
            <a:noAutofit/>
          </a:bodyPr>
          <a:lstStyle/>
          <a:p>
            <a:r>
              <a:rPr lang="en-US" sz="2000" dirty="0"/>
              <a:t>Process for LCWR </a:t>
            </a:r>
          </a:p>
          <a:p>
            <a:r>
              <a:rPr lang="en-US" sz="2000" dirty="0"/>
              <a:t>Regional Meetings </a:t>
            </a:r>
          </a:p>
          <a:p>
            <a:r>
              <a:rPr lang="en-US" sz="2000" dirty="0"/>
              <a:t>Fall 2023</a:t>
            </a:r>
          </a:p>
        </p:txBody>
      </p:sp>
      <p:cxnSp>
        <p:nvCxnSpPr>
          <p:cNvPr id="33" name="Straight Connector 32">
            <a:extLst>
              <a:ext uri="{FF2B5EF4-FFF2-40B4-BE49-F238E27FC236}">
                <a16:creationId xmlns:a16="http://schemas.microsoft.com/office/drawing/2014/main" id="{8B45C962-0D68-4A01-9627-70DEBBC363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5"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D89FBF-493B-4E7D-B511-7E40674F632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2576" y="571500"/>
            <a:ext cx="0" cy="5712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splash of colors on a white surface">
            <a:extLst>
              <a:ext uri="{FF2B5EF4-FFF2-40B4-BE49-F238E27FC236}">
                <a16:creationId xmlns:a16="http://schemas.microsoft.com/office/drawing/2014/main" id="{0595A527-AEDF-8006-67D6-8CCC3037CE1F}"/>
              </a:ext>
            </a:extLst>
          </p:cNvPr>
          <p:cNvPicPr>
            <a:picLocks noChangeAspect="1"/>
          </p:cNvPicPr>
          <p:nvPr/>
        </p:nvPicPr>
        <p:blipFill rotWithShape="1">
          <a:blip r:embed="rId2"/>
          <a:srcRect l="4608" r="42898" b="-2"/>
          <a:stretch/>
        </p:blipFill>
        <p:spPr>
          <a:xfrm>
            <a:off x="8010184" y="849841"/>
            <a:ext cx="3610316" cy="5158308"/>
          </a:xfrm>
          <a:prstGeom prst="rect">
            <a:avLst/>
          </a:prstGeom>
        </p:spPr>
      </p:pic>
      <p:cxnSp>
        <p:nvCxnSpPr>
          <p:cNvPr id="37" name="Straight Connector 36">
            <a:extLst>
              <a:ext uri="{FF2B5EF4-FFF2-40B4-BE49-F238E27FC236}">
                <a16:creationId xmlns:a16="http://schemas.microsoft.com/office/drawing/2014/main" id="{4BCC744E-5590-4542-B37F-B764470BF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176" y="6286500"/>
            <a:ext cx="11043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8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2" name="Straight Connector 25">
            <a:extLst>
              <a:ext uri="{FF2B5EF4-FFF2-40B4-BE49-F238E27FC236}">
                <a16:creationId xmlns:a16="http://schemas.microsoft.com/office/drawing/2014/main" id="{A240FCEE-B6E2-46D0-9BB0-F45F79545E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27">
            <a:extLst>
              <a:ext uri="{FF2B5EF4-FFF2-40B4-BE49-F238E27FC236}">
                <a16:creationId xmlns:a16="http://schemas.microsoft.com/office/drawing/2014/main" id="{3BD2FB83-3783-4477-80B5-DA5BF10B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29">
            <a:extLst>
              <a:ext uri="{FF2B5EF4-FFF2-40B4-BE49-F238E27FC236}">
                <a16:creationId xmlns:a16="http://schemas.microsoft.com/office/drawing/2014/main" id="{E83EA203-71D5-49C0-9626-FFA8E46787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5" name="Rectangle 31">
            <a:extLst>
              <a:ext uri="{FF2B5EF4-FFF2-40B4-BE49-F238E27FC236}">
                <a16:creationId xmlns:a16="http://schemas.microsoft.com/office/drawing/2014/main" id="{1FD0F0B6-5415-4254-9E66-BE9C2FB0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721934-165A-1D8E-043B-1115EF5605ED}"/>
              </a:ext>
            </a:extLst>
          </p:cNvPr>
          <p:cNvSpPr>
            <a:spLocks noGrp="1"/>
          </p:cNvSpPr>
          <p:nvPr>
            <p:ph type="title"/>
          </p:nvPr>
        </p:nvSpPr>
        <p:spPr>
          <a:xfrm>
            <a:off x="521208" y="822960"/>
            <a:ext cx="3463784" cy="3454604"/>
          </a:xfrm>
        </p:spPr>
        <p:txBody>
          <a:bodyPr vert="horz" lIns="91440" tIns="45720" rIns="91440" bIns="45720" rtlCol="0" anchor="t">
            <a:normAutofit/>
          </a:bodyPr>
          <a:lstStyle/>
          <a:p>
            <a:r>
              <a:rPr lang="en-US" sz="3000" b="1" dirty="0"/>
              <a:t>Recommendations:</a:t>
            </a:r>
            <a:br>
              <a:rPr lang="en-US" sz="3000" b="1" dirty="0"/>
            </a:br>
            <a:br>
              <a:rPr lang="en-US" sz="3000" b="1" dirty="0"/>
            </a:br>
            <a:r>
              <a:rPr lang="en-US" sz="3600" b="1" dirty="0"/>
              <a:t>Nominees for LCWR Outstanding Leadership Award 2024</a:t>
            </a:r>
          </a:p>
        </p:txBody>
      </p:sp>
      <p:cxnSp>
        <p:nvCxnSpPr>
          <p:cNvPr id="56" name="Straight Connector 33">
            <a:extLst>
              <a:ext uri="{FF2B5EF4-FFF2-40B4-BE49-F238E27FC236}">
                <a16:creationId xmlns:a16="http://schemas.microsoft.com/office/drawing/2014/main" id="{8D66FEA8-8B71-461B-95A4-855374AB4C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35">
            <a:extLst>
              <a:ext uri="{FF2B5EF4-FFF2-40B4-BE49-F238E27FC236}">
                <a16:creationId xmlns:a16="http://schemas.microsoft.com/office/drawing/2014/main" id="{7A4B168A-A51F-4C91-A9E4-A2F203CB9D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689"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37">
            <a:extLst>
              <a:ext uri="{FF2B5EF4-FFF2-40B4-BE49-F238E27FC236}">
                <a16:creationId xmlns:a16="http://schemas.microsoft.com/office/drawing/2014/main" id="{A5407E01-913B-484C-A03C-2C64028471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777B5F0-3B69-B0FB-AF93-04F0FFED21AB}"/>
              </a:ext>
            </a:extLst>
          </p:cNvPr>
          <p:cNvGraphicFramePr>
            <a:graphicFrameLocks noGrp="1"/>
          </p:cNvGraphicFramePr>
          <p:nvPr>
            <p:ph idx="1"/>
            <p:extLst>
              <p:ext uri="{D42A27DB-BD31-4B8C-83A1-F6EECF244321}">
                <p14:modId xmlns:p14="http://schemas.microsoft.com/office/powerpoint/2010/main" val="2686972999"/>
              </p:ext>
            </p:extLst>
          </p:nvPr>
        </p:nvGraphicFramePr>
        <p:xfrm>
          <a:off x="5038410" y="1061686"/>
          <a:ext cx="6593202" cy="476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11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975B-79B7-9963-E3D5-88CBA2D1D1BA}"/>
              </a:ext>
            </a:extLst>
          </p:cNvPr>
          <p:cNvSpPr>
            <a:spLocks noGrp="1"/>
          </p:cNvSpPr>
          <p:nvPr>
            <p:ph type="title"/>
          </p:nvPr>
        </p:nvSpPr>
        <p:spPr/>
        <p:txBody>
          <a:bodyPr/>
          <a:lstStyle/>
          <a:p>
            <a:r>
              <a:rPr lang="en-US" b="1" dirty="0"/>
              <a:t>Marcia Allen, CSJ</a:t>
            </a:r>
            <a:br>
              <a:rPr lang="en-US" b="1" dirty="0"/>
            </a:br>
            <a:r>
              <a:rPr lang="en-US" sz="2000" b="1" dirty="0"/>
              <a:t>Sisters of Saint Joseph</a:t>
            </a:r>
            <a:br>
              <a:rPr lang="en-US" sz="2000" b="1" dirty="0"/>
            </a:br>
            <a:r>
              <a:rPr lang="en-US" sz="2000" b="1" dirty="0"/>
              <a:t>of Concordia, KS</a:t>
            </a:r>
          </a:p>
        </p:txBody>
      </p:sp>
      <p:sp>
        <p:nvSpPr>
          <p:cNvPr id="3" name="Content Placeholder 2">
            <a:extLst>
              <a:ext uri="{FF2B5EF4-FFF2-40B4-BE49-F238E27FC236}">
                <a16:creationId xmlns:a16="http://schemas.microsoft.com/office/drawing/2014/main" id="{D8665098-1A27-1552-2E23-6528C7BC85DC}"/>
              </a:ext>
            </a:extLst>
          </p:cNvPr>
          <p:cNvSpPr>
            <a:spLocks noGrp="1"/>
          </p:cNvSpPr>
          <p:nvPr>
            <p:ph idx="1"/>
          </p:nvPr>
        </p:nvSpPr>
        <p:spPr>
          <a:xfrm>
            <a:off x="4539343" y="642258"/>
            <a:ext cx="7369628" cy="5714999"/>
          </a:xfrm>
        </p:spPr>
        <p:txBody>
          <a:bodyPr>
            <a:normAutofit fontScale="92500"/>
          </a:bodyPr>
          <a:lstStyle/>
          <a:p>
            <a:r>
              <a:rPr lang="en-US" sz="2400" dirty="0"/>
              <a:t>Facilitator, retreat director and consultant to communities of women religious in the United States, Canada, India, Japan, and Brazil. </a:t>
            </a:r>
          </a:p>
          <a:p>
            <a:r>
              <a:rPr lang="en-US" sz="2400" dirty="0"/>
              <a:t>Since 1995 has served on the staff of the Manna House of Prayer leading retreats, designing programs, and providing spiritual direction.</a:t>
            </a:r>
          </a:p>
          <a:p>
            <a:r>
              <a:rPr lang="en-US" sz="2400" dirty="0"/>
              <a:t>Has designed and led retreats and workshops for leaders of women’s and men’s communities as well as for team leaders and staff of various lay groups.</a:t>
            </a:r>
          </a:p>
          <a:p>
            <a:r>
              <a:rPr lang="en-US" sz="2400" dirty="0"/>
              <a:t>Vice President (1979-1995) and President of her congregation (2008 – 2016)</a:t>
            </a:r>
          </a:p>
          <a:p>
            <a:r>
              <a:rPr lang="en-US" sz="2400" dirty="0"/>
              <a:t>LCWR Presidency (2014-2017) </a:t>
            </a:r>
          </a:p>
          <a:p>
            <a:pPr marL="0" indent="0">
              <a:buNone/>
            </a:pPr>
            <a:endParaRPr lang="en-US" sz="2400" dirty="0"/>
          </a:p>
          <a:p>
            <a:endParaRPr lang="en-US" sz="1800" dirty="0"/>
          </a:p>
          <a:p>
            <a:endParaRPr lang="en-US" dirty="0"/>
          </a:p>
        </p:txBody>
      </p:sp>
      <p:sp>
        <p:nvSpPr>
          <p:cNvPr id="4" name="Text Placeholder 3">
            <a:extLst>
              <a:ext uri="{FF2B5EF4-FFF2-40B4-BE49-F238E27FC236}">
                <a16:creationId xmlns:a16="http://schemas.microsoft.com/office/drawing/2014/main" id="{46EFD7C4-2615-AB0E-4447-ADF801CD42E6}"/>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D3F42A8B-40BB-5070-FD09-53E0E25732DD}"/>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3967" y="2578607"/>
            <a:ext cx="3478085" cy="3596162"/>
          </a:xfrm>
          <a:prstGeom prst="rect">
            <a:avLst/>
          </a:prstGeom>
          <a:noFill/>
          <a:ln>
            <a:noFill/>
          </a:ln>
        </p:spPr>
      </p:pic>
    </p:spTree>
    <p:extLst>
      <p:ext uri="{BB962C8B-B14F-4D97-AF65-F5344CB8AC3E}">
        <p14:creationId xmlns:p14="http://schemas.microsoft.com/office/powerpoint/2010/main" val="185029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278B-20AD-0699-CECD-03531D004474}"/>
              </a:ext>
            </a:extLst>
          </p:cNvPr>
          <p:cNvSpPr>
            <a:spLocks noGrp="1"/>
          </p:cNvSpPr>
          <p:nvPr>
            <p:ph type="title"/>
          </p:nvPr>
        </p:nvSpPr>
        <p:spPr/>
        <p:txBody>
          <a:bodyPr>
            <a:normAutofit fontScale="90000"/>
          </a:bodyPr>
          <a:lstStyle/>
          <a:p>
            <a:r>
              <a:rPr lang="en-US" b="1" dirty="0"/>
              <a:t>Marcia Allen – What the region nominations noted…</a:t>
            </a:r>
          </a:p>
        </p:txBody>
      </p:sp>
      <p:sp>
        <p:nvSpPr>
          <p:cNvPr id="3" name="Content Placeholder 2">
            <a:extLst>
              <a:ext uri="{FF2B5EF4-FFF2-40B4-BE49-F238E27FC236}">
                <a16:creationId xmlns:a16="http://schemas.microsoft.com/office/drawing/2014/main" id="{A4779D01-36C3-9CE1-4550-B92DBC8DDF10}"/>
              </a:ext>
            </a:extLst>
          </p:cNvPr>
          <p:cNvSpPr>
            <a:spLocks noGrp="1"/>
          </p:cNvSpPr>
          <p:nvPr>
            <p:ph idx="1"/>
          </p:nvPr>
        </p:nvSpPr>
        <p:spPr/>
        <p:txBody>
          <a:bodyPr/>
          <a:lstStyle/>
          <a:p>
            <a:pPr marL="0" indent="0" algn="ctr">
              <a:buNone/>
            </a:pPr>
            <a:r>
              <a:rPr lang="en-US" sz="3200" dirty="0"/>
              <a:t>“An LCWR president who challenged us to clearly discern the future of religious life and changes within LCWR.”</a:t>
            </a:r>
          </a:p>
          <a:p>
            <a:pPr marL="0" indent="0">
              <a:buNone/>
            </a:pPr>
            <a:endParaRPr lang="en-US" sz="3200" dirty="0"/>
          </a:p>
          <a:p>
            <a:pPr marL="0" indent="0">
              <a:buNone/>
            </a:pPr>
            <a:endParaRPr lang="en-US" dirty="0"/>
          </a:p>
        </p:txBody>
      </p:sp>
      <p:pic>
        <p:nvPicPr>
          <p:cNvPr id="5" name="Picture 4" descr="A green and black floral design&#10;&#10;Description automatically generated">
            <a:extLst>
              <a:ext uri="{FF2B5EF4-FFF2-40B4-BE49-F238E27FC236}">
                <a16:creationId xmlns:a16="http://schemas.microsoft.com/office/drawing/2014/main" id="{CACD42C5-DADB-1861-F16E-960D082AF0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55131" y="3346697"/>
            <a:ext cx="4681737" cy="3511303"/>
          </a:xfrm>
          <a:prstGeom prst="rect">
            <a:avLst/>
          </a:prstGeom>
        </p:spPr>
      </p:pic>
      <p:sp>
        <p:nvSpPr>
          <p:cNvPr id="6" name="TextBox 5">
            <a:extLst>
              <a:ext uri="{FF2B5EF4-FFF2-40B4-BE49-F238E27FC236}">
                <a16:creationId xmlns:a16="http://schemas.microsoft.com/office/drawing/2014/main" id="{9C699C6F-F3D8-08E3-16D2-A451A54BD917}"/>
              </a:ext>
            </a:extLst>
          </p:cNvPr>
          <p:cNvSpPr txBox="1"/>
          <p:nvPr/>
        </p:nvSpPr>
        <p:spPr>
          <a:xfrm>
            <a:off x="3755131" y="7116193"/>
            <a:ext cx="4681737" cy="230832"/>
          </a:xfrm>
          <a:prstGeom prst="rect">
            <a:avLst/>
          </a:prstGeom>
          <a:noFill/>
        </p:spPr>
        <p:txBody>
          <a:bodyPr wrap="square" rtlCol="0">
            <a:spAutoFit/>
          </a:bodyPr>
          <a:lstStyle/>
          <a:p>
            <a:r>
              <a:rPr lang="en-US" sz="900">
                <a:hlinkClick r:id="rId3" tooltip="https://www.pngall.com/floral-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82562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1FB9-4BAA-4329-3DDF-7F7D8B1AD6CE}"/>
              </a:ext>
            </a:extLst>
          </p:cNvPr>
          <p:cNvSpPr>
            <a:spLocks noGrp="1"/>
          </p:cNvSpPr>
          <p:nvPr>
            <p:ph type="title"/>
          </p:nvPr>
        </p:nvSpPr>
        <p:spPr>
          <a:xfrm>
            <a:off x="277402" y="810344"/>
            <a:ext cx="4027470" cy="1408062"/>
          </a:xfrm>
        </p:spPr>
        <p:txBody>
          <a:bodyPr>
            <a:normAutofit/>
          </a:bodyPr>
          <a:lstStyle/>
          <a:p>
            <a:r>
              <a:rPr lang="en-US" b="1" dirty="0"/>
              <a:t>Nancy Schreck, OSF</a:t>
            </a:r>
            <a:br>
              <a:rPr lang="en-US" b="1" dirty="0"/>
            </a:br>
            <a:r>
              <a:rPr lang="en-US" sz="2200" b="1" dirty="0"/>
              <a:t>Sisters of Saint Francis, </a:t>
            </a:r>
            <a:br>
              <a:rPr lang="en-US" sz="2200" b="1" dirty="0"/>
            </a:br>
            <a:r>
              <a:rPr lang="en-US" sz="2200" b="1" dirty="0"/>
              <a:t>Dubuque, IA</a:t>
            </a:r>
          </a:p>
        </p:txBody>
      </p:sp>
      <p:sp>
        <p:nvSpPr>
          <p:cNvPr id="3" name="Content Placeholder 2">
            <a:extLst>
              <a:ext uri="{FF2B5EF4-FFF2-40B4-BE49-F238E27FC236}">
                <a16:creationId xmlns:a16="http://schemas.microsoft.com/office/drawing/2014/main" id="{ED1E72A5-56F1-0544-0335-1B1CADA3737B}"/>
              </a:ext>
            </a:extLst>
          </p:cNvPr>
          <p:cNvSpPr>
            <a:spLocks noGrp="1"/>
          </p:cNvSpPr>
          <p:nvPr>
            <p:ph idx="1"/>
          </p:nvPr>
        </p:nvSpPr>
        <p:spPr>
          <a:xfrm>
            <a:off x="4366915" y="489858"/>
            <a:ext cx="7650914" cy="5867400"/>
          </a:xfrm>
        </p:spPr>
        <p:txBody>
          <a:bodyPr>
            <a:noAutofit/>
          </a:bodyPr>
          <a:lstStyle/>
          <a:p>
            <a:r>
              <a:rPr lang="en-US" sz="2400" dirty="0"/>
              <a:t>Founder, developer and current program director of Excel, Inc., a nonprofit service agency in Okolona, Mississippi, which promotes education, welfare and community involvement for adults and children.</a:t>
            </a:r>
          </a:p>
          <a:p>
            <a:r>
              <a:rPr lang="en-US" sz="2400" dirty="0"/>
              <a:t>Has worked extensively with congregations on ecology and social justice issues and presented widely on scripture and on religious life. </a:t>
            </a:r>
          </a:p>
          <a:p>
            <a:r>
              <a:rPr lang="en-US" sz="2400" dirty="0"/>
              <a:t>Serves on the leadership council of the Franciscan Handmaids of Mary in Harlem, NY.</a:t>
            </a:r>
          </a:p>
          <a:p>
            <a:r>
              <a:rPr lang="en-US" sz="2400" dirty="0"/>
              <a:t>Vice-president (1992 – 2000) and president (2008 – 2014) of her congregation.</a:t>
            </a:r>
          </a:p>
          <a:p>
            <a:r>
              <a:rPr lang="en-US" sz="2400" dirty="0"/>
              <a:t>LCWR Presidency (1994 – 1996).</a:t>
            </a:r>
          </a:p>
        </p:txBody>
      </p:sp>
      <p:sp>
        <p:nvSpPr>
          <p:cNvPr id="4" name="Text Placeholder 3">
            <a:extLst>
              <a:ext uri="{FF2B5EF4-FFF2-40B4-BE49-F238E27FC236}">
                <a16:creationId xmlns:a16="http://schemas.microsoft.com/office/drawing/2014/main" id="{E3037212-04D2-71C6-E6EC-B20373F25921}"/>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4943F655-F0B6-46EC-80C6-A82EE45EAF49}"/>
              </a:ext>
            </a:extLst>
          </p:cNvPr>
          <p:cNvPicPr>
            <a:picLocks noChangeAspect="1"/>
          </p:cNvPicPr>
          <p:nvPr/>
        </p:nvPicPr>
        <p:blipFill rotWithShape="1">
          <a:blip r:embed="rId2">
            <a:extLst>
              <a:ext uri="{28A0092B-C50C-407E-A947-70E740481C1C}">
                <a14:useLocalDpi xmlns:a14="http://schemas.microsoft.com/office/drawing/2010/main" val="0"/>
              </a:ext>
            </a:extLst>
          </a:blip>
          <a:srcRect t="24002" b="-20006"/>
          <a:stretch/>
        </p:blipFill>
        <p:spPr>
          <a:xfrm>
            <a:off x="888131" y="2707839"/>
            <a:ext cx="2779743" cy="4150161"/>
          </a:xfrm>
          <a:prstGeom prst="rect">
            <a:avLst/>
          </a:prstGeom>
        </p:spPr>
      </p:pic>
    </p:spTree>
    <p:extLst>
      <p:ext uri="{BB962C8B-B14F-4D97-AF65-F5344CB8AC3E}">
        <p14:creationId xmlns:p14="http://schemas.microsoft.com/office/powerpoint/2010/main" val="3493956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F0D0-C729-893A-D6D3-E1B4A5783040}"/>
              </a:ext>
            </a:extLst>
          </p:cNvPr>
          <p:cNvSpPr>
            <a:spLocks noGrp="1"/>
          </p:cNvSpPr>
          <p:nvPr>
            <p:ph type="title"/>
          </p:nvPr>
        </p:nvSpPr>
        <p:spPr/>
        <p:txBody>
          <a:bodyPr>
            <a:normAutofit fontScale="90000"/>
          </a:bodyPr>
          <a:lstStyle/>
          <a:p>
            <a:r>
              <a:rPr lang="en-US" b="1" dirty="0"/>
              <a:t>Nancy Schreck – What the region nominations noted…</a:t>
            </a:r>
          </a:p>
        </p:txBody>
      </p:sp>
      <p:sp>
        <p:nvSpPr>
          <p:cNvPr id="3" name="Content Placeholder 2">
            <a:extLst>
              <a:ext uri="{FF2B5EF4-FFF2-40B4-BE49-F238E27FC236}">
                <a16:creationId xmlns:a16="http://schemas.microsoft.com/office/drawing/2014/main" id="{000CEE7F-29AA-59F4-5DB6-BF3DCC75FCAE}"/>
              </a:ext>
            </a:extLst>
          </p:cNvPr>
          <p:cNvSpPr>
            <a:spLocks noGrp="1"/>
          </p:cNvSpPr>
          <p:nvPr>
            <p:ph idx="1"/>
          </p:nvPr>
        </p:nvSpPr>
        <p:spPr/>
        <p:txBody>
          <a:bodyPr>
            <a:normAutofit/>
          </a:bodyPr>
          <a:lstStyle/>
          <a:p>
            <a:pPr marL="0" indent="0" algn="ctr">
              <a:buNone/>
            </a:pPr>
            <a:r>
              <a:rPr lang="en-US" sz="3200" dirty="0"/>
              <a:t>“Leadership at a critical time in LCWR.”</a:t>
            </a:r>
          </a:p>
          <a:p>
            <a:pPr marL="0" indent="0" algn="ctr">
              <a:buNone/>
            </a:pPr>
            <a:r>
              <a:rPr lang="en-US" sz="3200" dirty="0"/>
              <a:t>“Walks the walk of service to and with the poor.” </a:t>
            </a:r>
          </a:p>
          <a:p>
            <a:pPr marL="0" indent="0" algn="ctr">
              <a:buNone/>
            </a:pPr>
            <a:r>
              <a:rPr lang="en-US" sz="3200" dirty="0"/>
              <a:t>“Speaking words of vision and hope for our time.”</a:t>
            </a:r>
          </a:p>
          <a:p>
            <a:pPr marL="0" indent="0" algn="ctr">
              <a:buNone/>
            </a:pPr>
            <a:r>
              <a:rPr lang="en-US" sz="3200" dirty="0"/>
              <a:t> </a:t>
            </a:r>
          </a:p>
          <a:p>
            <a:pPr marL="0" indent="0" algn="ctr">
              <a:buNone/>
            </a:pPr>
            <a:endParaRPr lang="en-US" sz="3200" dirty="0"/>
          </a:p>
        </p:txBody>
      </p:sp>
      <p:pic>
        <p:nvPicPr>
          <p:cNvPr id="4" name="Picture 3" descr="A green and black floral design&#10;&#10;Description automatically generated">
            <a:extLst>
              <a:ext uri="{FF2B5EF4-FFF2-40B4-BE49-F238E27FC236}">
                <a16:creationId xmlns:a16="http://schemas.microsoft.com/office/drawing/2014/main" id="{C10F6ECA-91DC-375D-F29D-F8E77A55D0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55131" y="3604890"/>
            <a:ext cx="4681737" cy="3511303"/>
          </a:xfrm>
          <a:prstGeom prst="rect">
            <a:avLst/>
          </a:prstGeom>
        </p:spPr>
      </p:pic>
      <p:sp>
        <p:nvSpPr>
          <p:cNvPr id="5" name="TextBox 4">
            <a:extLst>
              <a:ext uri="{FF2B5EF4-FFF2-40B4-BE49-F238E27FC236}">
                <a16:creationId xmlns:a16="http://schemas.microsoft.com/office/drawing/2014/main" id="{BB1C8C8B-1448-1E9E-D3A0-BB483037A722}"/>
              </a:ext>
            </a:extLst>
          </p:cNvPr>
          <p:cNvSpPr txBox="1"/>
          <p:nvPr/>
        </p:nvSpPr>
        <p:spPr>
          <a:xfrm>
            <a:off x="3755131" y="7116193"/>
            <a:ext cx="4681737" cy="230832"/>
          </a:xfrm>
          <a:prstGeom prst="rect">
            <a:avLst/>
          </a:prstGeom>
          <a:noFill/>
        </p:spPr>
        <p:txBody>
          <a:bodyPr wrap="square" rtlCol="0">
            <a:spAutoFit/>
          </a:bodyPr>
          <a:lstStyle/>
          <a:p>
            <a:r>
              <a:rPr lang="en-US" sz="900">
                <a:hlinkClick r:id="rId3" tooltip="https://www.pngall.com/floral-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13838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2AEF-A56E-3409-1C60-DE4BC35AD3ED}"/>
              </a:ext>
            </a:extLst>
          </p:cNvPr>
          <p:cNvSpPr>
            <a:spLocks noGrp="1"/>
          </p:cNvSpPr>
          <p:nvPr>
            <p:ph type="title"/>
          </p:nvPr>
        </p:nvSpPr>
        <p:spPr>
          <a:xfrm>
            <a:off x="431514" y="862148"/>
            <a:ext cx="3852809" cy="1408062"/>
          </a:xfrm>
        </p:spPr>
        <p:txBody>
          <a:bodyPr>
            <a:normAutofit fontScale="90000"/>
          </a:bodyPr>
          <a:lstStyle/>
          <a:p>
            <a:r>
              <a:rPr lang="en-US" b="1" dirty="0"/>
              <a:t>Nancy Sylvester, IHM</a:t>
            </a:r>
            <a:br>
              <a:rPr lang="en-US" b="1" dirty="0"/>
            </a:br>
            <a:r>
              <a:rPr lang="en-US" sz="2200" b="1" dirty="0"/>
              <a:t>Sisters of the Immaculate Heart of Mary,</a:t>
            </a:r>
            <a:br>
              <a:rPr lang="en-US" sz="2200" b="1" dirty="0"/>
            </a:br>
            <a:r>
              <a:rPr lang="en-US" sz="2200" b="1" dirty="0"/>
              <a:t>Monroe, MI</a:t>
            </a:r>
            <a:br>
              <a:rPr lang="en-US" dirty="0"/>
            </a:br>
            <a:endParaRPr lang="en-US" dirty="0"/>
          </a:p>
        </p:txBody>
      </p:sp>
      <p:sp>
        <p:nvSpPr>
          <p:cNvPr id="3" name="Content Placeholder 2">
            <a:extLst>
              <a:ext uri="{FF2B5EF4-FFF2-40B4-BE49-F238E27FC236}">
                <a16:creationId xmlns:a16="http://schemas.microsoft.com/office/drawing/2014/main" id="{5B85ED80-A846-E096-34BD-02D4022589F8}"/>
              </a:ext>
            </a:extLst>
          </p:cNvPr>
          <p:cNvSpPr>
            <a:spLocks noGrp="1"/>
          </p:cNvSpPr>
          <p:nvPr>
            <p:ph idx="1"/>
          </p:nvPr>
        </p:nvSpPr>
        <p:spPr>
          <a:xfrm>
            <a:off x="4380171" y="489857"/>
            <a:ext cx="7615886" cy="5965371"/>
          </a:xfrm>
        </p:spPr>
        <p:txBody>
          <a:bodyPr>
            <a:normAutofit fontScale="92500" lnSpcReduction="10000"/>
          </a:bodyPr>
          <a:lstStyle/>
          <a:p>
            <a:r>
              <a:rPr lang="en-US" sz="2400" dirty="0">
                <a:solidFill>
                  <a:srgbClr val="000000"/>
                </a:solidFill>
                <a:ea typeface="Calibri" panose="020F0502020204030204" pitchFamily="34" charset="0"/>
              </a:rPr>
              <a:t>F</a:t>
            </a:r>
            <a:r>
              <a:rPr lang="en-US" sz="2400" dirty="0">
                <a:solidFill>
                  <a:srgbClr val="000000"/>
                </a:solidFill>
                <a:effectLst/>
                <a:ea typeface="Calibri" panose="020F0502020204030204" pitchFamily="34" charset="0"/>
              </a:rPr>
              <a:t>ounded the Institute for Communal Contemplation and Dialogue (ICCD). The institute organizes people of faith to reflect, analyze and act on critical issues of church and society through a process of contemplation and dialogue.  </a:t>
            </a:r>
          </a:p>
          <a:p>
            <a:r>
              <a:rPr lang="en-US" sz="2400" dirty="0">
                <a:solidFill>
                  <a:srgbClr val="000000"/>
                </a:solidFill>
                <a:ea typeface="Calibri" panose="020F0502020204030204" pitchFamily="34" charset="0"/>
              </a:rPr>
              <a:t>Author and speaker who has lectured widely on a variety of topics including contemplation, transformation of consciousness, and living in a time of chaos. </a:t>
            </a:r>
          </a:p>
          <a:p>
            <a:r>
              <a:rPr lang="en-US" sz="2400" dirty="0">
                <a:solidFill>
                  <a:srgbClr val="000000"/>
                </a:solidFill>
                <a:ea typeface="Calibri" panose="020F0502020204030204" pitchFamily="34" charset="0"/>
              </a:rPr>
              <a:t>H</a:t>
            </a:r>
            <a:r>
              <a:rPr lang="en-US" sz="2400" dirty="0">
                <a:solidFill>
                  <a:srgbClr val="000000"/>
                </a:solidFill>
                <a:effectLst/>
                <a:ea typeface="Calibri" panose="020F0502020204030204" pitchFamily="34" charset="0"/>
              </a:rPr>
              <a:t>as served numerous congregations by designing processes to deepen both individual and congregational commitments to contemplation, and to invite deepening conversations on the issues facing them.</a:t>
            </a:r>
          </a:p>
          <a:p>
            <a:r>
              <a:rPr lang="en-US" sz="2400" dirty="0">
                <a:solidFill>
                  <a:srgbClr val="000000"/>
                </a:solidFill>
                <a:ea typeface="Calibri" panose="020F0502020204030204" pitchFamily="34" charset="0"/>
              </a:rPr>
              <a:t>Vice president of her community (1994 - 2000).</a:t>
            </a:r>
          </a:p>
          <a:p>
            <a:r>
              <a:rPr lang="en-US" sz="2400" dirty="0">
                <a:solidFill>
                  <a:srgbClr val="000000"/>
                </a:solidFill>
                <a:ea typeface="Calibri" panose="020F0502020204030204" pitchFamily="34" charset="0"/>
              </a:rPr>
              <a:t>LCWR Presidency (1999 – 2001). </a:t>
            </a:r>
          </a:p>
          <a:p>
            <a:endParaRPr lang="en-US" dirty="0"/>
          </a:p>
        </p:txBody>
      </p:sp>
      <p:sp>
        <p:nvSpPr>
          <p:cNvPr id="4" name="Text Placeholder 3">
            <a:extLst>
              <a:ext uri="{FF2B5EF4-FFF2-40B4-BE49-F238E27FC236}">
                <a16:creationId xmlns:a16="http://schemas.microsoft.com/office/drawing/2014/main" id="{5F109981-9E71-F4E9-C630-7CD8E29DAF01}"/>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D69644F9-9AB0-9FFB-6A5F-29D65BD827FD}"/>
              </a:ext>
            </a:extLst>
          </p:cNvPr>
          <p:cNvPicPr>
            <a:picLocks noChangeAspect="1"/>
          </p:cNvPicPr>
          <p:nvPr/>
        </p:nvPicPr>
        <p:blipFill>
          <a:blip r:embed="rId2"/>
          <a:stretch>
            <a:fillRect/>
          </a:stretch>
        </p:blipFill>
        <p:spPr>
          <a:xfrm>
            <a:off x="901387" y="2578608"/>
            <a:ext cx="2913061" cy="3641326"/>
          </a:xfrm>
          <a:prstGeom prst="rect">
            <a:avLst/>
          </a:prstGeom>
        </p:spPr>
      </p:pic>
    </p:spTree>
    <p:extLst>
      <p:ext uri="{BB962C8B-B14F-4D97-AF65-F5344CB8AC3E}">
        <p14:creationId xmlns:p14="http://schemas.microsoft.com/office/powerpoint/2010/main" val="51199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4177-B7A0-64E8-5429-442CB0CD2E0E}"/>
              </a:ext>
            </a:extLst>
          </p:cNvPr>
          <p:cNvSpPr>
            <a:spLocks noGrp="1"/>
          </p:cNvSpPr>
          <p:nvPr>
            <p:ph type="title"/>
          </p:nvPr>
        </p:nvSpPr>
        <p:spPr/>
        <p:txBody>
          <a:bodyPr>
            <a:normAutofit fontScale="90000"/>
          </a:bodyPr>
          <a:lstStyle/>
          <a:p>
            <a:r>
              <a:rPr lang="en-US" b="1" dirty="0"/>
              <a:t>Nancy Sylvester – What the region </a:t>
            </a:r>
            <a:r>
              <a:rPr lang="en-US" b="1"/>
              <a:t>nominations noted…</a:t>
            </a:r>
            <a:endParaRPr lang="en-US" b="1" dirty="0"/>
          </a:p>
        </p:txBody>
      </p:sp>
      <p:sp>
        <p:nvSpPr>
          <p:cNvPr id="3" name="Content Placeholder 2">
            <a:extLst>
              <a:ext uri="{FF2B5EF4-FFF2-40B4-BE49-F238E27FC236}">
                <a16:creationId xmlns:a16="http://schemas.microsoft.com/office/drawing/2014/main" id="{814A1AA2-0C13-9A29-A4B2-110DA39ED4BF}"/>
              </a:ext>
            </a:extLst>
          </p:cNvPr>
          <p:cNvSpPr>
            <a:spLocks noGrp="1"/>
          </p:cNvSpPr>
          <p:nvPr>
            <p:ph idx="1"/>
          </p:nvPr>
        </p:nvSpPr>
        <p:spPr/>
        <p:txBody>
          <a:bodyPr>
            <a:normAutofit/>
          </a:bodyPr>
          <a:lstStyle/>
          <a:p>
            <a:pPr marL="0" indent="0" algn="ctr">
              <a:buNone/>
            </a:pPr>
            <a:r>
              <a:rPr lang="en-US" sz="2800" dirty="0"/>
              <a:t>“Work with contemplative dialogue and engaging impasse”</a:t>
            </a:r>
          </a:p>
          <a:p>
            <a:pPr marL="0" indent="0" algn="ctr">
              <a:buNone/>
            </a:pPr>
            <a:r>
              <a:rPr lang="en-US" sz="2800" dirty="0"/>
              <a:t>“Commitment to the transformation of leadership </a:t>
            </a:r>
          </a:p>
          <a:p>
            <a:pPr marL="0" indent="0" algn="ctr">
              <a:buNone/>
            </a:pPr>
            <a:r>
              <a:rPr lang="en-US" sz="2800" dirty="0"/>
              <a:t>of women religious.”</a:t>
            </a:r>
          </a:p>
          <a:p>
            <a:pPr marL="0" indent="0" algn="ctr">
              <a:buNone/>
            </a:pPr>
            <a:r>
              <a:rPr lang="en-US" sz="2800" dirty="0"/>
              <a:t>“Her long work in transformation of consciousness.”</a:t>
            </a:r>
          </a:p>
          <a:p>
            <a:pPr marL="0" indent="0" algn="ctr">
              <a:buNone/>
            </a:pPr>
            <a:endParaRPr lang="en-US" sz="2800" dirty="0"/>
          </a:p>
          <a:p>
            <a:pPr marL="0" indent="0" algn="ctr">
              <a:buNone/>
            </a:pPr>
            <a:endParaRPr lang="en-US" sz="2800" dirty="0"/>
          </a:p>
        </p:txBody>
      </p:sp>
      <p:pic>
        <p:nvPicPr>
          <p:cNvPr id="4" name="Picture 3" descr="A green and black floral design&#10;&#10;Description automatically generated">
            <a:extLst>
              <a:ext uri="{FF2B5EF4-FFF2-40B4-BE49-F238E27FC236}">
                <a16:creationId xmlns:a16="http://schemas.microsoft.com/office/drawing/2014/main" id="{2AEF880C-45BF-DEC4-B6E7-E5EBF3657FD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55131" y="3841196"/>
            <a:ext cx="4681737" cy="3511303"/>
          </a:xfrm>
          <a:prstGeom prst="rect">
            <a:avLst/>
          </a:prstGeom>
        </p:spPr>
      </p:pic>
      <p:sp>
        <p:nvSpPr>
          <p:cNvPr id="5" name="TextBox 4">
            <a:extLst>
              <a:ext uri="{FF2B5EF4-FFF2-40B4-BE49-F238E27FC236}">
                <a16:creationId xmlns:a16="http://schemas.microsoft.com/office/drawing/2014/main" id="{298A4310-DA11-565A-FF28-BE745B6A53D2}"/>
              </a:ext>
            </a:extLst>
          </p:cNvPr>
          <p:cNvSpPr txBox="1"/>
          <p:nvPr/>
        </p:nvSpPr>
        <p:spPr>
          <a:xfrm>
            <a:off x="3755131" y="7352499"/>
            <a:ext cx="4681737" cy="230832"/>
          </a:xfrm>
          <a:prstGeom prst="rect">
            <a:avLst/>
          </a:prstGeom>
          <a:noFill/>
        </p:spPr>
        <p:txBody>
          <a:bodyPr wrap="square" rtlCol="0">
            <a:spAutoFit/>
          </a:bodyPr>
          <a:lstStyle/>
          <a:p>
            <a:r>
              <a:rPr lang="en-US" sz="900">
                <a:hlinkClick r:id="rId3" tooltip="https://www.pngall.com/floral-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665552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7B4314D2-D2A1-4CD8-AC61-D3A86240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89DD5C-526C-E30E-69EA-F317DEEC4FF8}"/>
              </a:ext>
            </a:extLst>
          </p:cNvPr>
          <p:cNvSpPr>
            <a:spLocks noGrp="1"/>
          </p:cNvSpPr>
          <p:nvPr>
            <p:ph type="title"/>
          </p:nvPr>
        </p:nvSpPr>
        <p:spPr>
          <a:xfrm>
            <a:off x="521207" y="789567"/>
            <a:ext cx="11110405" cy="1054864"/>
          </a:xfrm>
        </p:spPr>
        <p:txBody>
          <a:bodyPr anchor="t">
            <a:normAutofit/>
          </a:bodyPr>
          <a:lstStyle/>
          <a:p>
            <a:r>
              <a:rPr lang="en-US" sz="4400" b="1" dirty="0"/>
              <a:t>Table Process</a:t>
            </a:r>
          </a:p>
        </p:txBody>
      </p:sp>
      <p:cxnSp>
        <p:nvCxnSpPr>
          <p:cNvPr id="35" name="Straight Connector 10">
            <a:extLst>
              <a:ext uri="{FF2B5EF4-FFF2-40B4-BE49-F238E27FC236}">
                <a16:creationId xmlns:a16="http://schemas.microsoft.com/office/drawing/2014/main" id="{989C9033-50A6-4C0D-A434-1DA417B55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6775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2">
            <a:extLst>
              <a:ext uri="{FF2B5EF4-FFF2-40B4-BE49-F238E27FC236}">
                <a16:creationId xmlns:a16="http://schemas.microsoft.com/office/drawing/2014/main" id="{6E77119D-632B-44FE-918A-65D2788D0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 name="Content Placeholder 2">
            <a:extLst>
              <a:ext uri="{FF2B5EF4-FFF2-40B4-BE49-F238E27FC236}">
                <a16:creationId xmlns:a16="http://schemas.microsoft.com/office/drawing/2014/main" id="{B0BB0E54-3AA0-8519-7300-443855423B53}"/>
              </a:ext>
            </a:extLst>
          </p:cNvPr>
          <p:cNvGraphicFramePr>
            <a:graphicFrameLocks noGrp="1"/>
          </p:cNvGraphicFramePr>
          <p:nvPr>
            <p:ph idx="1"/>
            <p:extLst>
              <p:ext uri="{D42A27DB-BD31-4B8C-83A1-F6EECF244321}">
                <p14:modId xmlns:p14="http://schemas.microsoft.com/office/powerpoint/2010/main" val="1934406326"/>
              </p:ext>
            </p:extLst>
          </p:nvPr>
        </p:nvGraphicFramePr>
        <p:xfrm>
          <a:off x="571500" y="1936417"/>
          <a:ext cx="11060113" cy="3934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823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5" name="Straight Connector 52">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54">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56">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8" name="Rectangle 58">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BA6A0E-BA9A-6E15-734E-DEA55E11E816}"/>
              </a:ext>
            </a:extLst>
          </p:cNvPr>
          <p:cNvSpPr>
            <a:spLocks noGrp="1"/>
          </p:cNvSpPr>
          <p:nvPr>
            <p:ph type="title"/>
          </p:nvPr>
        </p:nvSpPr>
        <p:spPr>
          <a:xfrm>
            <a:off x="521208" y="685491"/>
            <a:ext cx="11110427" cy="847984"/>
          </a:xfrm>
        </p:spPr>
        <p:txBody>
          <a:bodyPr vert="horz" lIns="91440" tIns="45720" rIns="91440" bIns="45720" rtlCol="0" anchor="ctr">
            <a:normAutofit/>
          </a:bodyPr>
          <a:lstStyle/>
          <a:p>
            <a:r>
              <a:rPr lang="en-US" b="1" dirty="0"/>
              <a:t>Outstanding Leadership Award Committee</a:t>
            </a:r>
          </a:p>
        </p:txBody>
      </p:sp>
      <p:cxnSp>
        <p:nvCxnSpPr>
          <p:cNvPr id="79" name="Straight Connector 60">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62">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1629923"/>
            <a:ext cx="0" cy="4654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64">
            <a:extLst>
              <a:ext uri="{FF2B5EF4-FFF2-40B4-BE49-F238E27FC236}">
                <a16:creationId xmlns:a16="http://schemas.microsoft.com/office/drawing/2014/main" id="{B60E2184-5CB3-4E83-A25F-90871164B0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162992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colorful text on a black background&#10;&#10;Description automatically generated">
            <a:extLst>
              <a:ext uri="{FF2B5EF4-FFF2-40B4-BE49-F238E27FC236}">
                <a16:creationId xmlns:a16="http://schemas.microsoft.com/office/drawing/2014/main" id="{E5784F8E-25D5-8BBB-A4FC-44F4414D8575}"/>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0842" y="1919335"/>
            <a:ext cx="5438750" cy="4079063"/>
          </a:xfrm>
          <a:prstGeom prst="rect">
            <a:avLst/>
          </a:prstGeom>
        </p:spPr>
      </p:pic>
      <p:sp>
        <p:nvSpPr>
          <p:cNvPr id="3" name="Content Placeholder 2">
            <a:extLst>
              <a:ext uri="{FF2B5EF4-FFF2-40B4-BE49-F238E27FC236}">
                <a16:creationId xmlns:a16="http://schemas.microsoft.com/office/drawing/2014/main" id="{D5AFEE07-A6A7-DFDC-7FD1-57BD7A8C8DB5}"/>
              </a:ext>
            </a:extLst>
          </p:cNvPr>
          <p:cNvSpPr>
            <a:spLocks noGrp="1"/>
          </p:cNvSpPr>
          <p:nvPr>
            <p:ph sz="half" idx="1"/>
          </p:nvPr>
        </p:nvSpPr>
        <p:spPr>
          <a:xfrm>
            <a:off x="8184630" y="2031167"/>
            <a:ext cx="3446679" cy="3967235"/>
          </a:xfrm>
        </p:spPr>
        <p:txBody>
          <a:bodyPr vert="horz" lIns="91440" tIns="45720" rIns="91440" bIns="45720" rtlCol="0">
            <a:normAutofit/>
          </a:bodyPr>
          <a:lstStyle/>
          <a:p>
            <a:r>
              <a:rPr lang="en-US" dirty="0"/>
              <a:t>Vicky Larson, PBVM</a:t>
            </a:r>
          </a:p>
          <a:p>
            <a:r>
              <a:rPr lang="en-US" dirty="0"/>
              <a:t>Constance Phelps, SCL</a:t>
            </a:r>
          </a:p>
          <a:p>
            <a:r>
              <a:rPr lang="en-US" dirty="0"/>
              <a:t>Sharlet Wagner, CSC</a:t>
            </a:r>
          </a:p>
          <a:p>
            <a:r>
              <a:rPr lang="en-US" dirty="0"/>
              <a:t>Anne Munley, IHM</a:t>
            </a:r>
          </a:p>
          <a:p>
            <a:r>
              <a:rPr lang="en-US" dirty="0"/>
              <a:t>Rose Marie Jasinski, CBS</a:t>
            </a:r>
          </a:p>
          <a:p>
            <a:r>
              <a:rPr lang="en-US" dirty="0"/>
              <a:t>Anna Marie Espinosa, IWBS</a:t>
            </a:r>
          </a:p>
          <a:p>
            <a:endParaRPr lang="en-US" sz="1800" dirty="0"/>
          </a:p>
        </p:txBody>
      </p:sp>
      <p:cxnSp>
        <p:nvCxnSpPr>
          <p:cNvPr id="82" name="Straight Connector 66">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6287813"/>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1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F909DA-E398-6450-1414-BD5B8E73C909}"/>
              </a:ext>
            </a:extLst>
          </p:cNvPr>
          <p:cNvSpPr>
            <a:spLocks noGrp="1"/>
          </p:cNvSpPr>
          <p:nvPr>
            <p:ph type="title"/>
          </p:nvPr>
        </p:nvSpPr>
        <p:spPr>
          <a:xfrm>
            <a:off x="521208" y="818777"/>
            <a:ext cx="2632002" cy="5099442"/>
          </a:xfrm>
        </p:spPr>
        <p:txBody>
          <a:bodyPr anchor="t">
            <a:normAutofit/>
          </a:bodyPr>
          <a:lstStyle/>
          <a:p>
            <a:r>
              <a:rPr lang="en-US" b="1" dirty="0"/>
              <a:t>Purpose of the Award</a:t>
            </a:r>
          </a:p>
        </p:txBody>
      </p:sp>
      <p:cxnSp>
        <p:nvCxnSpPr>
          <p:cNvPr id="10" name="Straight Connector 9">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F67967-936C-4D11-B434-DEBD15F2B7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147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C3A83BA0-8906-A9F7-0AEC-329371BD6BB1}"/>
              </a:ext>
            </a:extLst>
          </p:cNvPr>
          <p:cNvSpPr>
            <a:spLocks noGrp="1"/>
          </p:cNvSpPr>
          <p:nvPr>
            <p:ph idx="1"/>
          </p:nvPr>
        </p:nvSpPr>
        <p:spPr>
          <a:xfrm>
            <a:off x="3791570" y="939782"/>
            <a:ext cx="7724000" cy="5034810"/>
          </a:xfrm>
        </p:spPr>
        <p:txBody>
          <a:bodyPr anchor="t">
            <a:normAutofit/>
          </a:bodyPr>
          <a:lstStyle/>
          <a:p>
            <a:pPr marL="0" indent="0">
              <a:buNone/>
            </a:pPr>
            <a:r>
              <a:rPr lang="en-US" sz="2800" dirty="0"/>
              <a:t>The Leadership Conference of Women Religious has established the LCWR Outstanding Leadership Award (OLA) to:</a:t>
            </a:r>
          </a:p>
          <a:p>
            <a:pPr>
              <a:buFont typeface="Wingdings" panose="05000000000000000000" pitchFamily="2" charset="2"/>
              <a:buChar char="Ø"/>
            </a:pPr>
            <a:r>
              <a:rPr lang="en-US" sz="2800" dirty="0"/>
              <a:t>Recognize and honor persons who have significantly contributed to the ministry of leadership, and</a:t>
            </a:r>
          </a:p>
          <a:p>
            <a:pPr>
              <a:buFont typeface="Wingdings" panose="05000000000000000000" pitchFamily="2" charset="2"/>
              <a:buChar char="Ø"/>
            </a:pPr>
            <a:r>
              <a:rPr lang="en-US" sz="2800" dirty="0"/>
              <a:t>who reflect the LCWR mission. </a:t>
            </a:r>
          </a:p>
        </p:txBody>
      </p:sp>
    </p:spTree>
    <p:extLst>
      <p:ext uri="{BB962C8B-B14F-4D97-AF65-F5344CB8AC3E}">
        <p14:creationId xmlns:p14="http://schemas.microsoft.com/office/powerpoint/2010/main" val="2176117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F0B1846-6CE5-47AE-B0D0-7202A39CE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153701-DE05-6516-6A90-CEC5128A0F2B}"/>
              </a:ext>
            </a:extLst>
          </p:cNvPr>
          <p:cNvSpPr>
            <a:spLocks noGrp="1"/>
          </p:cNvSpPr>
          <p:nvPr>
            <p:ph type="title"/>
          </p:nvPr>
        </p:nvSpPr>
        <p:spPr>
          <a:xfrm>
            <a:off x="390421" y="822960"/>
            <a:ext cx="2800370" cy="5296270"/>
          </a:xfrm>
        </p:spPr>
        <p:txBody>
          <a:bodyPr anchor="t">
            <a:normAutofit/>
          </a:bodyPr>
          <a:lstStyle/>
          <a:p>
            <a:br>
              <a:rPr lang="en-US" sz="4800" b="1" dirty="0"/>
            </a:br>
            <a:r>
              <a:rPr lang="en-US" sz="4800" b="1" dirty="0"/>
              <a:t>Rationale</a:t>
            </a:r>
          </a:p>
        </p:txBody>
      </p:sp>
      <p:cxnSp>
        <p:nvCxnSpPr>
          <p:cNvPr id="36" name="Straight Connector 35">
            <a:extLst>
              <a:ext uri="{FF2B5EF4-FFF2-40B4-BE49-F238E27FC236}">
                <a16:creationId xmlns:a16="http://schemas.microsoft.com/office/drawing/2014/main" id="{4B706659-8817-44F5-87F5-B7804F1CBE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E7E0E66-59D6-4A3A-B1A2-84B9078432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147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4F6F91-27E3-4BF5-9BD7-E5923D27CC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BE898FB-D697-21AE-5121-0890F3883000}"/>
              </a:ext>
            </a:extLst>
          </p:cNvPr>
          <p:cNvGraphicFramePr>
            <a:graphicFrameLocks noGrp="1"/>
          </p:cNvGraphicFramePr>
          <p:nvPr>
            <p:ph idx="1"/>
            <p:extLst>
              <p:ext uri="{D42A27DB-BD31-4B8C-83A1-F6EECF244321}">
                <p14:modId xmlns:p14="http://schemas.microsoft.com/office/powerpoint/2010/main" val="3086137697"/>
              </p:ext>
            </p:extLst>
          </p:nvPr>
        </p:nvGraphicFramePr>
        <p:xfrm>
          <a:off x="3751189" y="1061686"/>
          <a:ext cx="7880423" cy="476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6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28D120-1389-4B3F-BECB-0949DCCAC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C90279-C9DD-D52B-37DA-7A82844E709B}"/>
              </a:ext>
            </a:extLst>
          </p:cNvPr>
          <p:cNvSpPr>
            <a:spLocks noGrp="1"/>
          </p:cNvSpPr>
          <p:nvPr>
            <p:ph type="title"/>
          </p:nvPr>
        </p:nvSpPr>
        <p:spPr>
          <a:xfrm>
            <a:off x="521209" y="786384"/>
            <a:ext cx="3623244" cy="2665614"/>
          </a:xfrm>
        </p:spPr>
        <p:txBody>
          <a:bodyPr anchor="t">
            <a:normAutofit/>
          </a:bodyPr>
          <a:lstStyle/>
          <a:p>
            <a:r>
              <a:rPr lang="en-US" dirty="0"/>
              <a:t>The Mission of LCWR</a:t>
            </a:r>
          </a:p>
        </p:txBody>
      </p:sp>
      <p:cxnSp>
        <p:nvCxnSpPr>
          <p:cNvPr id="12" name="Straight Connector 11">
            <a:extLst>
              <a:ext uri="{FF2B5EF4-FFF2-40B4-BE49-F238E27FC236}">
                <a16:creationId xmlns:a16="http://schemas.microsoft.com/office/drawing/2014/main" id="{D927055D-9ECF-487E-91DD-FFA84AB92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333" y="571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Meeting">
            <a:extLst>
              <a:ext uri="{FF2B5EF4-FFF2-40B4-BE49-F238E27FC236}">
                <a16:creationId xmlns:a16="http://schemas.microsoft.com/office/drawing/2014/main" id="{75AE5EB6-946A-AC2D-455D-78F7D495F6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9352" y="3958680"/>
            <a:ext cx="2074476" cy="2074476"/>
          </a:xfrm>
          <a:prstGeom prst="rect">
            <a:avLst/>
          </a:prstGeom>
        </p:spPr>
      </p:pic>
      <p:sp>
        <p:nvSpPr>
          <p:cNvPr id="3" name="Content Placeholder 2">
            <a:extLst>
              <a:ext uri="{FF2B5EF4-FFF2-40B4-BE49-F238E27FC236}">
                <a16:creationId xmlns:a16="http://schemas.microsoft.com/office/drawing/2014/main" id="{BADC495F-0175-8A31-6DCF-AF16B4C7904C}"/>
              </a:ext>
            </a:extLst>
          </p:cNvPr>
          <p:cNvSpPr>
            <a:spLocks noGrp="1"/>
          </p:cNvSpPr>
          <p:nvPr>
            <p:ph idx="1"/>
          </p:nvPr>
        </p:nvSpPr>
        <p:spPr>
          <a:xfrm>
            <a:off x="4931765" y="989350"/>
            <a:ext cx="6699544" cy="5021609"/>
          </a:xfrm>
        </p:spPr>
        <p:txBody>
          <a:bodyPr anchor="t">
            <a:normAutofit/>
          </a:bodyPr>
          <a:lstStyle/>
          <a:p>
            <a:pPr marL="0" indent="0">
              <a:buNone/>
            </a:pPr>
            <a:r>
              <a:rPr lang="en-US" sz="2400" dirty="0"/>
              <a:t>The purpose of the conference shall be to promote a developing understanding and living of religious life by:</a:t>
            </a:r>
          </a:p>
          <a:p>
            <a:pPr>
              <a:buFont typeface="Wingdings" panose="05000000000000000000" pitchFamily="2" charset="2"/>
              <a:buChar char="§"/>
            </a:pPr>
            <a:r>
              <a:rPr lang="en-US" sz="2400" dirty="0"/>
              <a:t>Assisting its members personally and communally to carry out more collaboratively their service of leadership in order to accomplish further the mission of Christ in today’s world.</a:t>
            </a:r>
          </a:p>
        </p:txBody>
      </p:sp>
      <p:cxnSp>
        <p:nvCxnSpPr>
          <p:cNvPr id="14" name="Straight Connector 13">
            <a:extLst>
              <a:ext uri="{FF2B5EF4-FFF2-40B4-BE49-F238E27FC236}">
                <a16:creationId xmlns:a16="http://schemas.microsoft.com/office/drawing/2014/main" id="{F0DC1883-8AF7-483D-9074-3C6D8AF57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F89D75-E5AC-4C45-9D87-228849A4C7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22916"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37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66E05C-C4BA-23D1-B59C-B0DC8503D086}"/>
              </a:ext>
            </a:extLst>
          </p:cNvPr>
          <p:cNvSpPr>
            <a:spLocks noGrp="1"/>
          </p:cNvSpPr>
          <p:nvPr>
            <p:ph type="title"/>
          </p:nvPr>
        </p:nvSpPr>
        <p:spPr>
          <a:xfrm>
            <a:off x="521209" y="786384"/>
            <a:ext cx="3390158" cy="5105761"/>
          </a:xfrm>
        </p:spPr>
        <p:txBody>
          <a:bodyPr anchor="t">
            <a:normAutofit/>
          </a:bodyPr>
          <a:lstStyle/>
          <a:p>
            <a:r>
              <a:rPr lang="en-US" dirty="0"/>
              <a:t>The Mission of LCWR</a:t>
            </a:r>
            <a:br>
              <a:rPr lang="en-US" dirty="0"/>
            </a:br>
            <a:br>
              <a:rPr lang="en-US" dirty="0"/>
            </a:br>
            <a:endParaRPr lang="en-US" dirty="0"/>
          </a:p>
        </p:txBody>
      </p:sp>
      <p:cxnSp>
        <p:nvCxnSpPr>
          <p:cNvPr id="10" name="Straight Connector 9">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090CEE-42FF-4CEE-ABF8-11F35C290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34EDC1-9606-0F84-8E5A-21A184F49F8A}"/>
              </a:ext>
            </a:extLst>
          </p:cNvPr>
          <p:cNvSpPr>
            <a:spLocks noGrp="1"/>
          </p:cNvSpPr>
          <p:nvPr>
            <p:ph idx="1"/>
          </p:nvPr>
        </p:nvSpPr>
        <p:spPr>
          <a:xfrm>
            <a:off x="4927835" y="920376"/>
            <a:ext cx="6692666" cy="4971770"/>
          </a:xfrm>
        </p:spPr>
        <p:txBody>
          <a:bodyPr>
            <a:normAutofit/>
          </a:bodyPr>
          <a:lstStyle/>
          <a:p>
            <a:pPr>
              <a:buFont typeface="Wingdings" panose="05000000000000000000" pitchFamily="2" charset="2"/>
              <a:buChar char="§"/>
            </a:pPr>
            <a:r>
              <a:rPr lang="en-US" sz="2400" dirty="0"/>
              <a:t>Fostering dialogue and collaboration among religious congregations within the church and in the larger society.</a:t>
            </a:r>
          </a:p>
          <a:p>
            <a:pPr>
              <a:buFont typeface="Wingdings" panose="05000000000000000000" pitchFamily="2" charset="2"/>
              <a:buChar char="§"/>
            </a:pPr>
            <a:r>
              <a:rPr lang="en-US" sz="2400" dirty="0"/>
              <a:t>Developing models for initiating and strengthening relationships with those concerned with the needs of society, thereby maximizing the potential of the conference for effecting change. </a:t>
            </a:r>
          </a:p>
          <a:p>
            <a:pPr marL="0" indent="0">
              <a:buNone/>
            </a:pPr>
            <a:endParaRPr lang="en-US" sz="1800" dirty="0"/>
          </a:p>
        </p:txBody>
      </p:sp>
      <p:pic>
        <p:nvPicPr>
          <p:cNvPr id="4" name="Graphic 3" descr="Meeting">
            <a:extLst>
              <a:ext uri="{FF2B5EF4-FFF2-40B4-BE49-F238E27FC236}">
                <a16:creationId xmlns:a16="http://schemas.microsoft.com/office/drawing/2014/main" id="{E419668C-83FA-AE75-8E51-76062768B9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9352" y="3958680"/>
            <a:ext cx="2074476" cy="2074476"/>
          </a:xfrm>
          <a:prstGeom prst="rect">
            <a:avLst/>
          </a:prstGeom>
        </p:spPr>
      </p:pic>
    </p:spTree>
    <p:extLst>
      <p:ext uri="{BB962C8B-B14F-4D97-AF65-F5344CB8AC3E}">
        <p14:creationId xmlns:p14="http://schemas.microsoft.com/office/powerpoint/2010/main" val="210115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AF97-3F35-23AC-5D9F-3F9D0461FE3C}"/>
              </a:ext>
            </a:extLst>
          </p:cNvPr>
          <p:cNvSpPr>
            <a:spLocks noGrp="1"/>
          </p:cNvSpPr>
          <p:nvPr>
            <p:ph type="title"/>
          </p:nvPr>
        </p:nvSpPr>
        <p:spPr/>
        <p:txBody>
          <a:bodyPr/>
          <a:lstStyle/>
          <a:p>
            <a:r>
              <a:rPr lang="en-US" b="1" dirty="0"/>
              <a:t>Criteria for the Award</a:t>
            </a:r>
          </a:p>
        </p:txBody>
      </p:sp>
      <p:sp>
        <p:nvSpPr>
          <p:cNvPr id="3" name="Content Placeholder 2">
            <a:extLst>
              <a:ext uri="{FF2B5EF4-FFF2-40B4-BE49-F238E27FC236}">
                <a16:creationId xmlns:a16="http://schemas.microsoft.com/office/drawing/2014/main" id="{878BAC5D-FF84-845D-3836-F93825209AD1}"/>
              </a:ext>
            </a:extLst>
          </p:cNvPr>
          <p:cNvSpPr>
            <a:spLocks noGrp="1"/>
          </p:cNvSpPr>
          <p:nvPr>
            <p:ph idx="1"/>
          </p:nvPr>
        </p:nvSpPr>
        <p:spPr/>
        <p:txBody>
          <a:bodyPr>
            <a:normAutofit/>
          </a:bodyPr>
          <a:lstStyle/>
          <a:p>
            <a:pPr marL="0" indent="0">
              <a:buNone/>
            </a:pPr>
            <a:r>
              <a:rPr lang="en-US" sz="2800" dirty="0"/>
              <a:t>The person must have significantly contributed to the ministry of leadership in a manner that reflects the mission of LCWR. </a:t>
            </a:r>
          </a:p>
          <a:p>
            <a:pPr marL="0" indent="0">
              <a:buNone/>
            </a:pPr>
            <a:r>
              <a:rPr lang="en-US" sz="2800" dirty="0"/>
              <a:t>The potential recipient evidences:</a:t>
            </a:r>
          </a:p>
          <a:p>
            <a:r>
              <a:rPr lang="en-US" sz="2800" dirty="0"/>
              <a:t>Commitment and collaboration in the ministry of leadership.</a:t>
            </a:r>
          </a:p>
          <a:p>
            <a:r>
              <a:rPr lang="en-US" sz="2800" dirty="0"/>
              <a:t>Faithfulness to Gospel values and mission. </a:t>
            </a:r>
          </a:p>
        </p:txBody>
      </p:sp>
    </p:spTree>
    <p:extLst>
      <p:ext uri="{BB962C8B-B14F-4D97-AF65-F5344CB8AC3E}">
        <p14:creationId xmlns:p14="http://schemas.microsoft.com/office/powerpoint/2010/main" val="347670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54">
            <a:extLst>
              <a:ext uri="{FF2B5EF4-FFF2-40B4-BE49-F238E27FC236}">
                <a16:creationId xmlns:a16="http://schemas.microsoft.com/office/drawing/2014/main" id="{B593B728-EF8E-4747-9825-F8D7FEEE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5FEBF-24F3-6851-BC80-86F3EB3235E2}"/>
              </a:ext>
            </a:extLst>
          </p:cNvPr>
          <p:cNvSpPr>
            <a:spLocks noGrp="1"/>
          </p:cNvSpPr>
          <p:nvPr>
            <p:ph type="title"/>
          </p:nvPr>
        </p:nvSpPr>
        <p:spPr>
          <a:xfrm>
            <a:off x="521208" y="783863"/>
            <a:ext cx="3448812" cy="5048339"/>
          </a:xfrm>
        </p:spPr>
        <p:txBody>
          <a:bodyPr anchor="t">
            <a:normAutofit/>
          </a:bodyPr>
          <a:lstStyle/>
          <a:p>
            <a:r>
              <a:rPr lang="en-US" b="1" dirty="0"/>
              <a:t>Criteria for the Award</a:t>
            </a:r>
          </a:p>
        </p:txBody>
      </p:sp>
      <p:cxnSp>
        <p:nvCxnSpPr>
          <p:cNvPr id="64" name="Straight Connector 56">
            <a:extLst>
              <a:ext uri="{FF2B5EF4-FFF2-40B4-BE49-F238E27FC236}">
                <a16:creationId xmlns:a16="http://schemas.microsoft.com/office/drawing/2014/main" id="{D138B8C1-129C-418D-BEA5-984B1F6A32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58">
            <a:extLst>
              <a:ext uri="{FF2B5EF4-FFF2-40B4-BE49-F238E27FC236}">
                <a16:creationId xmlns:a16="http://schemas.microsoft.com/office/drawing/2014/main" id="{EEE0F901-22C5-405D-919A-D48167CEAD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0">
            <a:extLst>
              <a:ext uri="{FF2B5EF4-FFF2-40B4-BE49-F238E27FC236}">
                <a16:creationId xmlns:a16="http://schemas.microsoft.com/office/drawing/2014/main" id="{587C62E1-2E42-4DD6-9ECF-39FB001D5B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258DD587-CDB3-F06E-8900-145798872645}"/>
              </a:ext>
            </a:extLst>
          </p:cNvPr>
          <p:cNvGraphicFramePr>
            <a:graphicFrameLocks noGrp="1"/>
          </p:cNvGraphicFramePr>
          <p:nvPr>
            <p:ph idx="1"/>
            <p:extLst>
              <p:ext uri="{D42A27DB-BD31-4B8C-83A1-F6EECF244321}">
                <p14:modId xmlns:p14="http://schemas.microsoft.com/office/powerpoint/2010/main" val="2900029026"/>
              </p:ext>
            </p:extLst>
          </p:nvPr>
        </p:nvGraphicFramePr>
        <p:xfrm>
          <a:off x="4869180" y="899033"/>
          <a:ext cx="6762434" cy="504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548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2A181E-56F8-1347-5AC3-76758F0308BE}"/>
              </a:ext>
            </a:extLst>
          </p:cNvPr>
          <p:cNvSpPr>
            <a:spLocks noGrp="1"/>
          </p:cNvSpPr>
          <p:nvPr>
            <p:ph type="title"/>
          </p:nvPr>
        </p:nvSpPr>
        <p:spPr>
          <a:xfrm>
            <a:off x="521207" y="786384"/>
            <a:ext cx="6233755" cy="1136123"/>
          </a:xfrm>
        </p:spPr>
        <p:txBody>
          <a:bodyPr vert="horz" lIns="91440" tIns="45720" rIns="91440" bIns="45720" rtlCol="0" anchor="t">
            <a:normAutofit/>
          </a:bodyPr>
          <a:lstStyle/>
          <a:p>
            <a:r>
              <a:rPr lang="en-US" b="1" dirty="0"/>
              <a:t>Question for reflection </a:t>
            </a:r>
          </a:p>
        </p:txBody>
      </p:sp>
      <p:cxnSp>
        <p:nvCxnSpPr>
          <p:cNvPr id="19" name="Straight Connector 18">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27C4D2-0F21-7FBA-0E42-1C8ECF5C1868}"/>
              </a:ext>
            </a:extLst>
          </p:cNvPr>
          <p:cNvSpPr>
            <a:spLocks noGrp="1"/>
          </p:cNvSpPr>
          <p:nvPr>
            <p:ph sz="half" idx="1"/>
          </p:nvPr>
        </p:nvSpPr>
        <p:spPr>
          <a:xfrm>
            <a:off x="571501" y="2165405"/>
            <a:ext cx="6131953" cy="3838883"/>
          </a:xfrm>
        </p:spPr>
        <p:txBody>
          <a:bodyPr vert="horz" lIns="91440" tIns="45720" rIns="91440" bIns="45720" rtlCol="0" anchor="b">
            <a:normAutofit/>
          </a:bodyPr>
          <a:lstStyle/>
          <a:p>
            <a:pPr marL="0">
              <a:buNone/>
            </a:pPr>
            <a:r>
              <a:rPr lang="en-US" sz="2400" dirty="0"/>
              <a:t>As you read the description of the LCWR Outstanding Leadership Award in the current context of religious life, church, world, and natural creation, what do you look for in an outstanding leader?</a:t>
            </a:r>
          </a:p>
          <a:p>
            <a:pPr marL="0">
              <a:buNone/>
            </a:pPr>
            <a:endParaRPr lang="en-US" sz="1800" dirty="0"/>
          </a:p>
          <a:p>
            <a:pPr marL="0">
              <a:buNone/>
            </a:pPr>
            <a:r>
              <a:rPr lang="en-US" dirty="0"/>
              <a:t>Keep this in mind as we review the nominees for the 2024 Outstanding Leadership Award. </a:t>
            </a:r>
          </a:p>
          <a:p>
            <a:pPr marL="0">
              <a:buNone/>
            </a:pPr>
            <a:endParaRPr lang="en-US" sz="1800" dirty="0"/>
          </a:p>
        </p:txBody>
      </p:sp>
      <p:cxnSp>
        <p:nvCxnSpPr>
          <p:cNvPr id="21" name="Straight Connector 20">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Content Placeholder 5" descr="Question mark on green pastel background">
            <a:extLst>
              <a:ext uri="{FF2B5EF4-FFF2-40B4-BE49-F238E27FC236}">
                <a16:creationId xmlns:a16="http://schemas.microsoft.com/office/drawing/2014/main" id="{42B72ED3-2B27-8E5D-1411-7D297390BCF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3812" r="4004" b="3"/>
          <a:stretch/>
        </p:blipFill>
        <p:spPr>
          <a:xfrm>
            <a:off x="8036732" y="853712"/>
            <a:ext cx="3583768" cy="5150567"/>
          </a:xfrm>
          <a:prstGeom prst="rect">
            <a:avLst/>
          </a:prstGeom>
        </p:spPr>
      </p:pic>
      <p:cxnSp>
        <p:nvCxnSpPr>
          <p:cNvPr id="23" name="Straight Connector 22">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5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4" name="Straight Connector 9">
            <a:extLst>
              <a:ext uri="{FF2B5EF4-FFF2-40B4-BE49-F238E27FC236}">
                <a16:creationId xmlns:a16="http://schemas.microsoft.com/office/drawing/2014/main" id="{A6814345-41DE-42C5-8657-66C1417DF8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1">
            <a:extLst>
              <a:ext uri="{FF2B5EF4-FFF2-40B4-BE49-F238E27FC236}">
                <a16:creationId xmlns:a16="http://schemas.microsoft.com/office/drawing/2014/main" id="{7E68E419-3727-4F5E-8840-AF149B33B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13">
            <a:extLst>
              <a:ext uri="{FF2B5EF4-FFF2-40B4-BE49-F238E27FC236}">
                <a16:creationId xmlns:a16="http://schemas.microsoft.com/office/drawing/2014/main" id="{0519B6EC-D7AE-452F-8D0C-D11BD3377F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15">
            <a:extLst>
              <a:ext uri="{FF2B5EF4-FFF2-40B4-BE49-F238E27FC236}">
                <a16:creationId xmlns:a16="http://schemas.microsoft.com/office/drawing/2014/main" id="{7B4314D2-D2A1-4CD8-AC61-D3A86240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4F89E1-18EA-750D-60AF-7CC3BFA71ADF}"/>
              </a:ext>
            </a:extLst>
          </p:cNvPr>
          <p:cNvSpPr>
            <a:spLocks noGrp="1"/>
          </p:cNvSpPr>
          <p:nvPr>
            <p:ph type="title"/>
          </p:nvPr>
        </p:nvSpPr>
        <p:spPr>
          <a:xfrm>
            <a:off x="521207" y="789567"/>
            <a:ext cx="11110405" cy="1054864"/>
          </a:xfrm>
        </p:spPr>
        <p:txBody>
          <a:bodyPr vert="horz" lIns="91440" tIns="45720" rIns="91440" bIns="45720" rtlCol="0" anchor="t">
            <a:normAutofit/>
          </a:bodyPr>
          <a:lstStyle/>
          <a:p>
            <a:r>
              <a:rPr lang="en-US" sz="4400" b="1" dirty="0"/>
              <a:t>Past Awardees</a:t>
            </a:r>
          </a:p>
        </p:txBody>
      </p:sp>
      <p:cxnSp>
        <p:nvCxnSpPr>
          <p:cNvPr id="28" name="Straight Connector 17">
            <a:extLst>
              <a:ext uri="{FF2B5EF4-FFF2-40B4-BE49-F238E27FC236}">
                <a16:creationId xmlns:a16="http://schemas.microsoft.com/office/drawing/2014/main" id="{989C9033-50A6-4C0D-A434-1DA417B55C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56775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19">
            <a:extLst>
              <a:ext uri="{FF2B5EF4-FFF2-40B4-BE49-F238E27FC236}">
                <a16:creationId xmlns:a16="http://schemas.microsoft.com/office/drawing/2014/main" id="{6E77119D-632B-44FE-918A-65D2788D00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D0BCFF-84B7-DFC8-E2D7-C8D8381727EB}"/>
              </a:ext>
            </a:extLst>
          </p:cNvPr>
          <p:cNvSpPr>
            <a:spLocks noGrp="1"/>
          </p:cNvSpPr>
          <p:nvPr>
            <p:ph sz="half" idx="1"/>
          </p:nvPr>
        </p:nvSpPr>
        <p:spPr>
          <a:xfrm>
            <a:off x="802877" y="1936417"/>
            <a:ext cx="4969690" cy="3934215"/>
          </a:xfrm>
        </p:spPr>
        <p:txBody>
          <a:bodyPr>
            <a:noAutofit/>
          </a:bodyPr>
          <a:lstStyle/>
          <a:p>
            <a:pPr marL="217170" indent="-217170" defTabSz="868680">
              <a:lnSpc>
                <a:spcPct val="110000"/>
              </a:lnSpc>
              <a:spcBef>
                <a:spcPts val="950"/>
              </a:spcBef>
            </a:pPr>
            <a:r>
              <a:rPr lang="en-US" kern="1200" dirty="0">
                <a:solidFill>
                  <a:schemeClr val="tx1"/>
                </a:solidFill>
                <a:latin typeface="+mn-lt"/>
                <a:ea typeface="+mn-ea"/>
                <a:cs typeface="+mn-cs"/>
              </a:rPr>
              <a:t>Mary Luke Tobin, SL</a:t>
            </a:r>
          </a:p>
          <a:p>
            <a:pPr marL="217170" indent="-217170" defTabSz="868680">
              <a:lnSpc>
                <a:spcPct val="110000"/>
              </a:lnSpc>
              <a:spcBef>
                <a:spcPts val="950"/>
              </a:spcBef>
            </a:pPr>
            <a:r>
              <a:rPr lang="en-US" kern="1200" dirty="0">
                <a:solidFill>
                  <a:schemeClr val="tx1"/>
                </a:solidFill>
                <a:latin typeface="+mn-lt"/>
                <a:ea typeface="+mn-ea"/>
                <a:cs typeface="+mn-cs"/>
              </a:rPr>
              <a:t>Theresa Kane, RSM</a:t>
            </a:r>
          </a:p>
          <a:p>
            <a:pPr marL="217170" indent="-217170" defTabSz="868680">
              <a:lnSpc>
                <a:spcPct val="110000"/>
              </a:lnSpc>
              <a:spcBef>
                <a:spcPts val="950"/>
              </a:spcBef>
            </a:pPr>
            <a:r>
              <a:rPr lang="en-US" kern="1200" dirty="0">
                <a:solidFill>
                  <a:schemeClr val="tx1"/>
                </a:solidFill>
                <a:latin typeface="+mn-lt"/>
                <a:ea typeface="+mn-ea"/>
                <a:cs typeface="+mn-cs"/>
              </a:rPr>
              <a:t>Mary Daniel Turner, SNDdeN</a:t>
            </a:r>
          </a:p>
          <a:p>
            <a:pPr marL="217170" indent="-217170" defTabSz="868680">
              <a:lnSpc>
                <a:spcPct val="110000"/>
              </a:lnSpc>
              <a:spcBef>
                <a:spcPts val="950"/>
              </a:spcBef>
            </a:pPr>
            <a:r>
              <a:rPr lang="en-US" kern="1200" dirty="0">
                <a:solidFill>
                  <a:schemeClr val="tx1"/>
                </a:solidFill>
                <a:latin typeface="+mn-lt"/>
                <a:ea typeface="+mn-ea"/>
                <a:cs typeface="+mn-cs"/>
              </a:rPr>
              <a:t>Catherine Pinkerton, CSJ</a:t>
            </a:r>
          </a:p>
          <a:p>
            <a:pPr marL="217170" indent="-217170" defTabSz="868680">
              <a:lnSpc>
                <a:spcPct val="110000"/>
              </a:lnSpc>
              <a:spcBef>
                <a:spcPts val="950"/>
              </a:spcBef>
            </a:pPr>
            <a:r>
              <a:rPr lang="en-US" kern="1200" dirty="0">
                <a:solidFill>
                  <a:schemeClr val="tx1"/>
                </a:solidFill>
                <a:latin typeface="+mn-lt"/>
                <a:ea typeface="+mn-ea"/>
                <a:cs typeface="+mn-cs"/>
              </a:rPr>
              <a:t>Joan Chittister, OSB</a:t>
            </a:r>
          </a:p>
          <a:p>
            <a:pPr marL="217170" indent="-217170" defTabSz="868680">
              <a:lnSpc>
                <a:spcPct val="110000"/>
              </a:lnSpc>
              <a:spcBef>
                <a:spcPts val="950"/>
              </a:spcBef>
            </a:pPr>
            <a:r>
              <a:rPr lang="en-US" kern="1200" dirty="0">
                <a:solidFill>
                  <a:schemeClr val="tx1"/>
                </a:solidFill>
                <a:latin typeface="+mn-lt"/>
                <a:ea typeface="+mn-ea"/>
                <a:cs typeface="+mn-cs"/>
              </a:rPr>
              <a:t>Helen Maher Garvey, BVM</a:t>
            </a:r>
          </a:p>
          <a:p>
            <a:pPr marL="217170" indent="-217170" defTabSz="868680">
              <a:lnSpc>
                <a:spcPct val="110000"/>
              </a:lnSpc>
              <a:spcBef>
                <a:spcPts val="950"/>
              </a:spcBef>
            </a:pPr>
            <a:r>
              <a:rPr lang="en-US" kern="1200" dirty="0">
                <a:solidFill>
                  <a:schemeClr val="tx1"/>
                </a:solidFill>
                <a:latin typeface="+mn-lt"/>
                <a:ea typeface="+mn-ea"/>
                <a:cs typeface="+mn-cs"/>
              </a:rPr>
              <a:t>Sharon Holland, IHM</a:t>
            </a:r>
          </a:p>
          <a:p>
            <a:pPr marL="217170" indent="-217170" defTabSz="868680">
              <a:lnSpc>
                <a:spcPct val="110000"/>
              </a:lnSpc>
              <a:spcBef>
                <a:spcPts val="950"/>
              </a:spcBef>
            </a:pPr>
            <a:r>
              <a:rPr lang="en-US" kern="1200" dirty="0">
                <a:solidFill>
                  <a:schemeClr val="tx1"/>
                </a:solidFill>
                <a:latin typeface="+mn-lt"/>
                <a:ea typeface="+mn-ea"/>
                <a:cs typeface="+mn-cs"/>
              </a:rPr>
              <a:t>Carol Keehan, DC</a:t>
            </a:r>
          </a:p>
          <a:p>
            <a:pPr marL="217170" indent="-217170" defTabSz="868680">
              <a:lnSpc>
                <a:spcPct val="110000"/>
              </a:lnSpc>
              <a:spcBef>
                <a:spcPts val="950"/>
              </a:spcBef>
            </a:pPr>
            <a:r>
              <a:rPr lang="en-US" kern="1200" dirty="0">
                <a:solidFill>
                  <a:schemeClr val="tx1"/>
                </a:solidFill>
                <a:latin typeface="+mn-lt"/>
                <a:ea typeface="+mn-ea"/>
                <a:cs typeface="+mn-cs"/>
              </a:rPr>
              <a:t>Sandra Schneiders, IHM</a:t>
            </a:r>
            <a:endParaRPr lang="en-US" dirty="0"/>
          </a:p>
        </p:txBody>
      </p:sp>
      <p:sp>
        <p:nvSpPr>
          <p:cNvPr id="4" name="Content Placeholder 3">
            <a:extLst>
              <a:ext uri="{FF2B5EF4-FFF2-40B4-BE49-F238E27FC236}">
                <a16:creationId xmlns:a16="http://schemas.microsoft.com/office/drawing/2014/main" id="{3E69C4B6-2A2F-CB31-9807-8E681E931A12}"/>
              </a:ext>
            </a:extLst>
          </p:cNvPr>
          <p:cNvSpPr>
            <a:spLocks noGrp="1"/>
          </p:cNvSpPr>
          <p:nvPr>
            <p:ph sz="half" idx="2"/>
          </p:nvPr>
        </p:nvSpPr>
        <p:spPr>
          <a:xfrm>
            <a:off x="6430545" y="1936417"/>
            <a:ext cx="4969690" cy="4388834"/>
          </a:xfrm>
        </p:spPr>
        <p:txBody>
          <a:bodyPr>
            <a:normAutofit fontScale="92500" lnSpcReduction="10000"/>
          </a:bodyPr>
          <a:lstStyle/>
          <a:p>
            <a:pPr marL="217170" indent="-217170" defTabSz="868680">
              <a:lnSpc>
                <a:spcPct val="110000"/>
              </a:lnSpc>
              <a:spcBef>
                <a:spcPts val="950"/>
              </a:spcBef>
            </a:pPr>
            <a:r>
              <a:rPr lang="en-US" kern="1200" dirty="0">
                <a:solidFill>
                  <a:schemeClr val="tx1"/>
                </a:solidFill>
                <a:latin typeface="+mn-lt"/>
                <a:ea typeface="+mn-ea"/>
                <a:cs typeface="+mn-cs"/>
              </a:rPr>
              <a:t>Patricia Farrell, OSF</a:t>
            </a:r>
          </a:p>
          <a:p>
            <a:pPr marL="217170" indent="-217170" defTabSz="868680">
              <a:lnSpc>
                <a:spcPct val="110000"/>
              </a:lnSpc>
              <a:spcBef>
                <a:spcPts val="950"/>
              </a:spcBef>
            </a:pPr>
            <a:r>
              <a:rPr lang="en-US" kern="1200" dirty="0">
                <a:solidFill>
                  <a:schemeClr val="tx1"/>
                </a:solidFill>
                <a:latin typeface="+mn-lt"/>
                <a:ea typeface="+mn-ea"/>
                <a:cs typeface="+mn-cs"/>
              </a:rPr>
              <a:t>Elizabeth Johnson, CSJ</a:t>
            </a:r>
          </a:p>
          <a:p>
            <a:pPr marL="217170" indent="-217170" defTabSz="868680">
              <a:lnSpc>
                <a:spcPct val="110000"/>
              </a:lnSpc>
              <a:spcBef>
                <a:spcPts val="950"/>
              </a:spcBef>
            </a:pPr>
            <a:r>
              <a:rPr lang="en-US" kern="1200" dirty="0">
                <a:solidFill>
                  <a:schemeClr val="tx1"/>
                </a:solidFill>
                <a:latin typeface="+mn-lt"/>
                <a:ea typeface="+mn-ea"/>
                <a:cs typeface="+mn-cs"/>
              </a:rPr>
              <a:t>Janet Mock, CSJ</a:t>
            </a:r>
          </a:p>
          <a:p>
            <a:pPr marL="217170" indent="-217170" defTabSz="868680">
              <a:lnSpc>
                <a:spcPct val="110000"/>
              </a:lnSpc>
              <a:spcBef>
                <a:spcPts val="950"/>
              </a:spcBef>
            </a:pPr>
            <a:r>
              <a:rPr lang="en-US" kern="1200" dirty="0">
                <a:solidFill>
                  <a:schemeClr val="tx1"/>
                </a:solidFill>
                <a:latin typeface="+mn-lt"/>
                <a:ea typeface="+mn-ea"/>
                <a:cs typeface="+mn-cs"/>
              </a:rPr>
              <a:t>Janice Bader, CPPS</a:t>
            </a:r>
          </a:p>
          <a:p>
            <a:pPr marL="217170" indent="-217170" defTabSz="868680">
              <a:lnSpc>
                <a:spcPct val="110000"/>
              </a:lnSpc>
              <a:spcBef>
                <a:spcPts val="950"/>
              </a:spcBef>
            </a:pPr>
            <a:r>
              <a:rPr lang="en-US" kern="1200" dirty="0">
                <a:solidFill>
                  <a:schemeClr val="tx1"/>
                </a:solidFill>
                <a:latin typeface="+mn-lt"/>
                <a:ea typeface="+mn-ea"/>
                <a:cs typeface="+mn-cs"/>
              </a:rPr>
              <a:t>Constance FitzGerald, OCD</a:t>
            </a:r>
          </a:p>
          <a:p>
            <a:pPr marL="217170" indent="-217170" defTabSz="868680">
              <a:lnSpc>
                <a:spcPct val="110000"/>
              </a:lnSpc>
              <a:spcBef>
                <a:spcPts val="950"/>
              </a:spcBef>
            </a:pPr>
            <a:r>
              <a:rPr lang="en-US" kern="1200" dirty="0">
                <a:solidFill>
                  <a:schemeClr val="tx1"/>
                </a:solidFill>
                <a:latin typeface="+mn-lt"/>
                <a:ea typeface="+mn-ea"/>
                <a:cs typeface="+mn-cs"/>
              </a:rPr>
              <a:t>Anita Baird, DHM</a:t>
            </a:r>
          </a:p>
          <a:p>
            <a:pPr marL="217170" indent="-217170" defTabSz="868680">
              <a:lnSpc>
                <a:spcPct val="110000"/>
              </a:lnSpc>
              <a:spcBef>
                <a:spcPts val="950"/>
              </a:spcBef>
            </a:pPr>
            <a:r>
              <a:rPr lang="en-US" kern="1200" dirty="0">
                <a:solidFill>
                  <a:schemeClr val="tx1"/>
                </a:solidFill>
                <a:latin typeface="+mn-lt"/>
                <a:ea typeface="+mn-ea"/>
                <a:cs typeface="+mn-cs"/>
              </a:rPr>
              <a:t>Norma Pimentel MJ</a:t>
            </a:r>
          </a:p>
          <a:p>
            <a:pPr marL="217170" indent="-217170" defTabSz="868680">
              <a:lnSpc>
                <a:spcPct val="110000"/>
              </a:lnSpc>
              <a:spcBef>
                <a:spcPts val="950"/>
              </a:spcBef>
            </a:pPr>
            <a:r>
              <a:rPr lang="en-US" kern="1200" dirty="0">
                <a:solidFill>
                  <a:schemeClr val="tx1"/>
                </a:solidFill>
                <a:latin typeface="+mn-lt"/>
                <a:ea typeface="+mn-ea"/>
                <a:cs typeface="+mn-cs"/>
              </a:rPr>
              <a:t>Patricia Chappell, SNDdeN</a:t>
            </a:r>
          </a:p>
          <a:p>
            <a:pPr marL="217170" indent="-217170" defTabSz="868680">
              <a:lnSpc>
                <a:spcPct val="110000"/>
              </a:lnSpc>
              <a:spcBef>
                <a:spcPts val="950"/>
              </a:spcBef>
            </a:pPr>
            <a:r>
              <a:rPr lang="en-US" kern="1200" dirty="0">
                <a:solidFill>
                  <a:schemeClr val="tx1"/>
                </a:solidFill>
                <a:latin typeface="+mn-lt"/>
                <a:ea typeface="+mn-ea"/>
                <a:cs typeface="+mn-cs"/>
              </a:rPr>
              <a:t>Pat Murray, IBVM</a:t>
            </a:r>
          </a:p>
          <a:p>
            <a:pPr marL="217170" indent="-217170" defTabSz="868680">
              <a:lnSpc>
                <a:spcPct val="110000"/>
              </a:lnSpc>
              <a:spcBef>
                <a:spcPts val="950"/>
              </a:spcBef>
            </a:pPr>
            <a:r>
              <a:rPr lang="en-US" dirty="0"/>
              <a:t>Donna Markham, OP </a:t>
            </a:r>
            <a:endParaRPr lang="en-US" kern="1200" dirty="0">
              <a:solidFill>
                <a:schemeClr val="tx1"/>
              </a:solidFill>
              <a:latin typeface="+mn-lt"/>
              <a:ea typeface="+mn-ea"/>
              <a:cs typeface="+mn-cs"/>
            </a:endParaRPr>
          </a:p>
          <a:p>
            <a:pPr marL="0" indent="0">
              <a:lnSpc>
                <a:spcPct val="110000"/>
              </a:lnSpc>
              <a:buNone/>
            </a:pPr>
            <a:endParaRPr lang="en-US" sz="1700" dirty="0"/>
          </a:p>
        </p:txBody>
      </p:sp>
    </p:spTree>
    <p:extLst>
      <p:ext uri="{BB962C8B-B14F-4D97-AF65-F5344CB8AC3E}">
        <p14:creationId xmlns:p14="http://schemas.microsoft.com/office/powerpoint/2010/main" val="3370975934"/>
      </p:ext>
    </p:extLst>
  </p:cSld>
  <p:clrMapOvr>
    <a:masterClrMapping/>
  </p:clrMapOvr>
</p:sld>
</file>

<file path=ppt/theme/theme1.xml><?xml version="1.0" encoding="utf-8"?>
<a:theme xmlns:a="http://schemas.openxmlformats.org/drawingml/2006/main" name="AlignmentVTI">
  <a:themeElements>
    <a:clrScheme name="AnalogousFromLightSeedLeftStep">
      <a:dk1>
        <a:srgbClr val="000000"/>
      </a:dk1>
      <a:lt1>
        <a:srgbClr val="FFFFFF"/>
      </a:lt1>
      <a:dk2>
        <a:srgbClr val="3B213A"/>
      </a:dk2>
      <a:lt2>
        <a:srgbClr val="E3E2E8"/>
      </a:lt2>
      <a:accent1>
        <a:srgbClr val="93A94E"/>
      </a:accent1>
      <a:accent2>
        <a:srgbClr val="B6A03C"/>
      </a:accent2>
      <a:accent3>
        <a:srgbClr val="EA8946"/>
      </a:accent3>
      <a:accent4>
        <a:srgbClr val="EB4E4F"/>
      </a:accent4>
      <a:accent5>
        <a:srgbClr val="EE6EA5"/>
      </a:accent5>
      <a:accent6>
        <a:srgbClr val="EB4ED2"/>
      </a:accent6>
      <a:hlink>
        <a:srgbClr val="7A69AE"/>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D35BAE1E1F934780C4D3877BCDD3ED" ma:contentTypeVersion="11" ma:contentTypeDescription="Create a new document." ma:contentTypeScope="" ma:versionID="526405906910aa14901bb9c99c7abb77">
  <xsd:schema xmlns:xsd="http://www.w3.org/2001/XMLSchema" xmlns:xs="http://www.w3.org/2001/XMLSchema" xmlns:p="http://schemas.microsoft.com/office/2006/metadata/properties" xmlns:ns2="b882a35b-d74a-4ab4-bef0-fc1bc45c3570" xmlns:ns3="7bf5b3d9-87f8-4b14-a91b-42e55d51985b" targetNamespace="http://schemas.microsoft.com/office/2006/metadata/properties" ma:root="true" ma:fieldsID="ecaa20ab4dae983e6964d03d45a7dc8c" ns2:_="" ns3:_="">
    <xsd:import namespace="b882a35b-d74a-4ab4-bef0-fc1bc45c3570"/>
    <xsd:import namespace="7bf5b3d9-87f8-4b14-a91b-42e55d5198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a35b-d74a-4ab4-bef0-fc1bc45c35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c29fe90-60ee-4f29-ac84-ef055a56041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f5b3d9-87f8-4b14-a91b-42e55d5198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56ae0f-ace9-4301-a6e5-9a0a7615b3e6}" ma:internalName="TaxCatchAll" ma:showField="CatchAllData" ma:web="7bf5b3d9-87f8-4b14-a91b-42e55d5198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82a35b-d74a-4ab4-bef0-fc1bc45c3570">
      <Terms xmlns="http://schemas.microsoft.com/office/infopath/2007/PartnerControls"/>
    </lcf76f155ced4ddcb4097134ff3c332f>
    <TaxCatchAll xmlns="7bf5b3d9-87f8-4b14-a91b-42e55d51985b" xsi:nil="true"/>
  </documentManagement>
</p:properties>
</file>

<file path=customXml/itemProps1.xml><?xml version="1.0" encoding="utf-8"?>
<ds:datastoreItem xmlns:ds="http://schemas.openxmlformats.org/officeDocument/2006/customXml" ds:itemID="{832B14FB-B271-4F17-B1CA-F3ED68AC36E7}"/>
</file>

<file path=customXml/itemProps2.xml><?xml version="1.0" encoding="utf-8"?>
<ds:datastoreItem xmlns:ds="http://schemas.openxmlformats.org/officeDocument/2006/customXml" ds:itemID="{C77F52B6-9551-413B-AFE9-4D48E9AB23AF}"/>
</file>

<file path=customXml/itemProps3.xml><?xml version="1.0" encoding="utf-8"?>
<ds:datastoreItem xmlns:ds="http://schemas.openxmlformats.org/officeDocument/2006/customXml" ds:itemID="{67E3BA59-02D8-4252-950E-553F6AE755D6}"/>
</file>

<file path=docProps/app.xml><?xml version="1.0" encoding="utf-8"?>
<Properties xmlns="http://schemas.openxmlformats.org/officeDocument/2006/extended-properties" xmlns:vt="http://schemas.openxmlformats.org/officeDocument/2006/docPropsVTypes">
  <TotalTime>516</TotalTime>
  <Words>1078</Words>
  <Application>Microsoft Office PowerPoint</Application>
  <PresentationFormat>Widescreen</PresentationFormat>
  <Paragraphs>103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Batang</vt:lpstr>
      <vt:lpstr>Arial</vt:lpstr>
      <vt:lpstr>Avenir Next LT Pro Light</vt:lpstr>
      <vt:lpstr>Wingdings</vt:lpstr>
      <vt:lpstr>AlignmentVTI</vt:lpstr>
      <vt:lpstr>2024 Outstanding Leadership Award</vt:lpstr>
      <vt:lpstr>Purpose of the Award</vt:lpstr>
      <vt:lpstr> Rationale</vt:lpstr>
      <vt:lpstr>The Mission of LCWR</vt:lpstr>
      <vt:lpstr>The Mission of LCWR  </vt:lpstr>
      <vt:lpstr>Criteria for the Award</vt:lpstr>
      <vt:lpstr>Criteria for the Award</vt:lpstr>
      <vt:lpstr>Question for reflection </vt:lpstr>
      <vt:lpstr>Past Awardees</vt:lpstr>
      <vt:lpstr>Recommendations:  Nominees for LCWR Outstanding Leadership Award 2024</vt:lpstr>
      <vt:lpstr>Marcia Allen, CSJ Sisters of Saint Joseph of Concordia, KS</vt:lpstr>
      <vt:lpstr>Marcia Allen – What the region nominations noted…</vt:lpstr>
      <vt:lpstr>Nancy Schreck, OSF Sisters of Saint Francis,  Dubuque, IA</vt:lpstr>
      <vt:lpstr>Nancy Schreck – What the region nominations noted…</vt:lpstr>
      <vt:lpstr>Nancy Sylvester, IHM Sisters of the Immaculate Heart of Mary, Monroe, MI </vt:lpstr>
      <vt:lpstr>Nancy Sylvester – What the region nominations noted…</vt:lpstr>
      <vt:lpstr>Table Process</vt:lpstr>
      <vt:lpstr>Outstanding Leadership Award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Outstanding Leadership Award</dc:title>
  <dc:creator>Sr. Sharlet Ann Wagner</dc:creator>
  <cp:lastModifiedBy>Michelle Stachowiak</cp:lastModifiedBy>
  <cp:revision>11</cp:revision>
  <cp:lastPrinted>2023-08-28T17:20:38Z</cp:lastPrinted>
  <dcterms:created xsi:type="dcterms:W3CDTF">2023-07-16T21:55:56Z</dcterms:created>
  <dcterms:modified xsi:type="dcterms:W3CDTF">2023-09-26T19:17:59Z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0x0101007FD35BAE1E1F934780C4D3877BCDD3ED</vt:lpwstr>
  </property>
</Properties>
</file>